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294" r:id="rId3"/>
    <p:sldId id="375" r:id="rId4"/>
    <p:sldId id="347" r:id="rId5"/>
    <p:sldId id="331" r:id="rId6"/>
    <p:sldId id="333" r:id="rId7"/>
    <p:sldId id="374" r:id="rId8"/>
    <p:sldId id="369" r:id="rId9"/>
    <p:sldId id="376" r:id="rId10"/>
    <p:sldId id="371" r:id="rId11"/>
    <p:sldId id="370" r:id="rId12"/>
    <p:sldId id="372" r:id="rId13"/>
    <p:sldId id="373" r:id="rId14"/>
    <p:sldId id="377" r:id="rId15"/>
    <p:sldId id="378" r:id="rId16"/>
    <p:sldId id="381" r:id="rId17"/>
    <p:sldId id="382" r:id="rId18"/>
    <p:sldId id="276" r:id="rId19"/>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D6"/>
    <a:srgbClr val="CCECFF"/>
    <a:srgbClr val="FFCCFF"/>
    <a:srgbClr val="660033"/>
    <a:srgbClr val="99FF99"/>
    <a:srgbClr val="800000"/>
    <a:srgbClr val="0099CC"/>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D345B-520B-4B95-AD3F-126499A76D4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8315A-3BA5-48EB-B1AE-F85352FFB6E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6385F8-8897-426F-85F2-1547CF6879E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3827515-E9AE-4B5B-B60D-2ECFF910D0D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5F91AF4-22F1-4166-8177-7738C04C56A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FA9FFA-41D8-4C4E-85E5-C79811C6D4E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4CA64-091A-4C07-B43E-EF87C606BDB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8F6C84-D2CB-4A3F-AD22-7B417F62DE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A665E7-E48D-41D6-99AD-D83A9D7926D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CE0D63-753C-4FD9-8157-F826CE30421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12E07B1-8E60-437D-85FB-3AFEF13869D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37E156-077F-4CBA-8681-5103AAA31C9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794C26-C5D5-48B5-BE81-289D91D533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096E242-B8F0-427D-A82B-09E40EE0CB2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4524315"/>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KHOA HỌC –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Lớp</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66 –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33</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 </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endParaRPr>
          </a:p>
          <a:p>
            <a:pPr lvl="2"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Tác</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động</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của</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con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người</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đến</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môi</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trường</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đất</a:t>
            </a: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 018"/>
          <p:cNvPicPr>
            <a:picLocks noChangeAspect="1" noChangeArrowheads="1"/>
          </p:cNvPicPr>
          <p:nvPr/>
        </p:nvPicPr>
        <p:blipFill>
          <a:blip r:embed="rId3"/>
          <a:srcRect/>
          <a:stretch>
            <a:fillRect/>
          </a:stretch>
        </p:blipFill>
        <p:spPr bwMode="auto">
          <a:xfrm>
            <a:off x="0" y="3124200"/>
            <a:ext cx="4267200" cy="3733800"/>
          </a:xfrm>
          <a:prstGeom prst="rect">
            <a:avLst/>
          </a:prstGeom>
          <a:noFill/>
        </p:spPr>
      </p:pic>
      <p:pic>
        <p:nvPicPr>
          <p:cNvPr id="12291" name="Picture 3" descr="bón phan cho lua"/>
          <p:cNvPicPr>
            <a:picLocks noChangeAspect="1" noChangeArrowheads="1"/>
          </p:cNvPicPr>
          <p:nvPr/>
        </p:nvPicPr>
        <p:blipFill>
          <a:blip r:embed="rId4"/>
          <a:srcRect/>
          <a:stretch>
            <a:fillRect/>
          </a:stretch>
        </p:blipFill>
        <p:spPr bwMode="auto">
          <a:xfrm>
            <a:off x="4419600" y="3124200"/>
            <a:ext cx="4724400" cy="3733800"/>
          </a:xfrm>
          <a:prstGeom prst="rect">
            <a:avLst/>
          </a:prstGeom>
          <a:noFill/>
        </p:spPr>
      </p:pic>
      <p:graphicFrame>
        <p:nvGraphicFramePr>
          <p:cNvPr id="12293" name="Object 5"/>
          <p:cNvGraphicFramePr>
            <a:graphicFrameLocks noChangeAspect="1"/>
          </p:cNvGraphicFramePr>
          <p:nvPr>
            <p:ph/>
          </p:nvPr>
        </p:nvGraphicFramePr>
        <p:xfrm>
          <a:off x="3495675" y="1168400"/>
          <a:ext cx="2151063" cy="4064000"/>
        </p:xfrm>
        <a:graphic>
          <a:graphicData uri="http://schemas.openxmlformats.org/presentationml/2006/ole">
            <p:oleObj spid="_x0000_s12293" name="Equation" r:id="rId5" imgW="114120" imgH="215640" progId="Equation.3">
              <p:embed/>
            </p:oleObj>
          </a:graphicData>
        </a:graphic>
      </p:graphicFrame>
      <p:sp>
        <p:nvSpPr>
          <p:cNvPr id="12294" name="AutoShape 6"/>
          <p:cNvSpPr>
            <a:spLocks noChangeArrowheads="1"/>
          </p:cNvSpPr>
          <p:nvPr/>
        </p:nvSpPr>
        <p:spPr bwMode="auto">
          <a:xfrm>
            <a:off x="2438400" y="1600200"/>
            <a:ext cx="6705600" cy="990600"/>
          </a:xfrm>
          <a:prstGeom prst="flowChartTerminator">
            <a:avLst/>
          </a:prstGeom>
          <a:solidFill>
            <a:srgbClr val="99FF99"/>
          </a:solidFill>
          <a:ln w="9525">
            <a:solidFill>
              <a:schemeClr val="tx1"/>
            </a:solidFill>
            <a:miter lim="800000"/>
            <a:headEnd/>
            <a:tailEnd/>
          </a:ln>
          <a:effectLst/>
        </p:spPr>
        <p:txBody>
          <a:bodyPr wrap="none" anchor="ctr"/>
          <a:lstStyle/>
          <a:p>
            <a:r>
              <a:rPr lang="en-US"/>
              <a:t>        </a:t>
            </a:r>
            <a:r>
              <a:rPr lang="en-US" sz="2000" b="1"/>
              <a:t>Nêu tác hại của việc sử dụng phân bón hoá </a:t>
            </a:r>
          </a:p>
          <a:p>
            <a:r>
              <a:rPr lang="en-US" sz="2000" b="1"/>
              <a:t>học, thuốc trừ sâu,…đối với môi trường đất</a:t>
            </a:r>
          </a:p>
        </p:txBody>
      </p:sp>
      <p:sp>
        <p:nvSpPr>
          <p:cNvPr id="12295" name="AutoShape 7"/>
          <p:cNvSpPr>
            <a:spLocks noChangeArrowheads="1"/>
          </p:cNvSpPr>
          <p:nvPr/>
        </p:nvSpPr>
        <p:spPr bwMode="auto">
          <a:xfrm flipV="1">
            <a:off x="0" y="1752600"/>
            <a:ext cx="2362200" cy="1371600"/>
          </a:xfrm>
          <a:prstGeom prst="cloudCallout">
            <a:avLst>
              <a:gd name="adj1" fmla="val 70361"/>
              <a:gd name="adj2" fmla="val -25810"/>
            </a:avLst>
          </a:prstGeom>
          <a:solidFill>
            <a:srgbClr val="FFCCFF"/>
          </a:solidFill>
          <a:ln w="9525">
            <a:solidFill>
              <a:schemeClr val="tx1"/>
            </a:solidFill>
            <a:round/>
            <a:headEnd/>
            <a:tailEnd/>
          </a:ln>
          <a:effectLst/>
        </p:spPr>
        <p:txBody>
          <a:bodyPr rot="10800000"/>
          <a:lstStyle/>
          <a:p>
            <a:pPr algn="ctr"/>
            <a:r>
              <a:rPr lang="en-US" b="1"/>
              <a:t>Thảo luận nhóm đôi /    3 phút</a:t>
            </a:r>
          </a:p>
        </p:txBody>
      </p:sp>
      <p:sp>
        <p:nvSpPr>
          <p:cNvPr id="12296" name="Oval 8"/>
          <p:cNvSpPr>
            <a:spLocks noChangeArrowheads="1"/>
          </p:cNvSpPr>
          <p:nvPr/>
        </p:nvSpPr>
        <p:spPr bwMode="auto">
          <a:xfrm>
            <a:off x="1219200" y="4343400"/>
            <a:ext cx="6324600" cy="2514600"/>
          </a:xfrm>
          <a:prstGeom prst="ellipse">
            <a:avLst/>
          </a:prstGeom>
          <a:solidFill>
            <a:srgbClr val="FF99FF"/>
          </a:solidFill>
          <a:ln w="9525">
            <a:solidFill>
              <a:schemeClr val="tx1"/>
            </a:solidFill>
            <a:round/>
            <a:headEnd/>
            <a:tailEnd/>
          </a:ln>
          <a:effectLst/>
        </p:spPr>
        <p:txBody>
          <a:bodyPr wrap="none" anchor="ctr"/>
          <a:lstStyle/>
          <a:p>
            <a:pPr algn="ctr"/>
            <a:r>
              <a:rPr lang="en-US" b="1"/>
              <a:t>Làm cho đất bị thoái hoá, bạc màu, cằn cổi, </a:t>
            </a:r>
          </a:p>
          <a:p>
            <a:pPr algn="ctr"/>
            <a:r>
              <a:rPr lang="en-US" b="1"/>
              <a:t>Hệ vi sinh vật trong đất bị phá huỷ, tồn dư </a:t>
            </a:r>
          </a:p>
          <a:p>
            <a:pPr algn="ctr"/>
            <a:r>
              <a:rPr lang="en-US" b="1"/>
              <a:t>các chất độc hại trong đất ngày càng cao, </a:t>
            </a:r>
          </a:p>
          <a:p>
            <a:pPr algn="ctr"/>
            <a:r>
              <a:rPr lang="en-US" b="1"/>
              <a:t>nguồn bệnh tích luỹ trong đất ngày </a:t>
            </a:r>
          </a:p>
          <a:p>
            <a:pPr algn="ctr"/>
            <a:r>
              <a:rPr lang="en-US" b="1"/>
              <a:t>càng nhiều…</a:t>
            </a:r>
          </a:p>
          <a:p>
            <a:pPr algn="ctr"/>
            <a:endParaRPr lang="en-US" b="1"/>
          </a:p>
        </p:txBody>
      </p:sp>
      <p:sp>
        <p:nvSpPr>
          <p:cNvPr id="12297" name="AutoShape 9"/>
          <p:cNvSpPr>
            <a:spLocks noChangeArrowheads="1"/>
          </p:cNvSpPr>
          <p:nvPr/>
        </p:nvSpPr>
        <p:spPr bwMode="auto">
          <a:xfrm>
            <a:off x="2895600" y="1828800"/>
            <a:ext cx="228600" cy="304800"/>
          </a:xfrm>
          <a:prstGeom prst="actionButtonHelp">
            <a:avLst/>
          </a:prstGeom>
          <a:solidFill>
            <a:srgbClr val="FF99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diamond(in)">
                                      <p:cBhvr>
                                        <p:cTn id="7" dur="20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circle(in)">
                                      <p:cBhvr>
                                        <p:cTn id="12"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2286000"/>
            <a:ext cx="4419600" cy="457200"/>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CC0000"/>
                </a:solidFill>
              </a:rPr>
              <a:t>II. Đât trồng bị suy thoái</a:t>
            </a:r>
          </a:p>
        </p:txBody>
      </p:sp>
      <p:sp>
        <p:nvSpPr>
          <p:cNvPr id="13316" name="Rectangle 4"/>
          <p:cNvSpPr>
            <a:spLocks noChangeArrowheads="1"/>
          </p:cNvSpPr>
          <p:nvPr/>
        </p:nvSpPr>
        <p:spPr bwMode="auto">
          <a:xfrm>
            <a:off x="3657600" y="2895600"/>
            <a:ext cx="1987550" cy="779463"/>
          </a:xfrm>
          <a:prstGeom prst="rect">
            <a:avLst/>
          </a:prstGeom>
          <a:noFill/>
          <a:ln w="9525">
            <a:noFill/>
            <a:miter lim="800000"/>
            <a:headEnd/>
            <a:tailEnd/>
          </a:ln>
          <a:effectLst/>
        </p:spPr>
        <p:txBody>
          <a:bodyPr>
            <a:spAutoFit/>
          </a:bodyPr>
          <a:lstStyle/>
          <a:p>
            <a:pPr eaLnBrk="0" hangingPunct="0">
              <a:spcBef>
                <a:spcPct val="50000"/>
              </a:spcBef>
            </a:pPr>
            <a:r>
              <a:rPr lang="en-US" b="1"/>
              <a:t>tăng năng xuất </a:t>
            </a:r>
          </a:p>
          <a:p>
            <a:pPr eaLnBrk="0" hangingPunct="0">
              <a:spcBef>
                <a:spcPct val="50000"/>
              </a:spcBef>
            </a:pPr>
            <a:endParaRPr lang="en-US" b="1"/>
          </a:p>
        </p:txBody>
      </p:sp>
      <p:sp>
        <p:nvSpPr>
          <p:cNvPr id="13317" name="Rectangle 5"/>
          <p:cNvSpPr>
            <a:spLocks noChangeArrowheads="1"/>
          </p:cNvSpPr>
          <p:nvPr/>
        </p:nvSpPr>
        <p:spPr bwMode="auto">
          <a:xfrm>
            <a:off x="3886200" y="3200400"/>
            <a:ext cx="1212850" cy="366713"/>
          </a:xfrm>
          <a:prstGeom prst="rect">
            <a:avLst/>
          </a:prstGeom>
          <a:noFill/>
          <a:ln w="9525">
            <a:noFill/>
            <a:miter lim="800000"/>
            <a:headEnd/>
            <a:tailEnd/>
          </a:ln>
          <a:effectLst/>
        </p:spPr>
        <p:txBody>
          <a:bodyPr wrap="none">
            <a:spAutoFit/>
          </a:bodyPr>
          <a:lstStyle/>
          <a:p>
            <a:pPr eaLnBrk="0" hangingPunct="0"/>
            <a:r>
              <a:rPr lang="en-US" b="1"/>
              <a:t>cây trồng</a:t>
            </a:r>
          </a:p>
        </p:txBody>
      </p:sp>
      <p:sp>
        <p:nvSpPr>
          <p:cNvPr id="13318" name="Rectangle 6"/>
          <p:cNvSpPr>
            <a:spLocks noChangeArrowheads="1"/>
          </p:cNvSpPr>
          <p:nvPr/>
        </p:nvSpPr>
        <p:spPr bwMode="auto">
          <a:xfrm>
            <a:off x="1524000" y="3200400"/>
            <a:ext cx="1981200" cy="366713"/>
          </a:xfrm>
          <a:prstGeom prst="rect">
            <a:avLst/>
          </a:prstGeom>
          <a:noFill/>
          <a:ln w="9525">
            <a:noFill/>
            <a:miter lim="800000"/>
            <a:headEnd/>
            <a:tailEnd/>
          </a:ln>
          <a:effectLst/>
        </p:spPr>
        <p:txBody>
          <a:bodyPr>
            <a:spAutoFit/>
          </a:bodyPr>
          <a:lstStyle/>
          <a:p>
            <a:pPr eaLnBrk="0" hangingPunct="0"/>
            <a:r>
              <a:rPr lang="en-US" b="1"/>
              <a:t>lương thực tăng</a:t>
            </a:r>
          </a:p>
        </p:txBody>
      </p:sp>
      <p:sp>
        <p:nvSpPr>
          <p:cNvPr id="13319" name="Rectangle 7"/>
          <p:cNvSpPr>
            <a:spLocks noChangeArrowheads="1"/>
          </p:cNvSpPr>
          <p:nvPr/>
        </p:nvSpPr>
        <p:spPr bwMode="auto">
          <a:xfrm>
            <a:off x="0" y="3581400"/>
            <a:ext cx="1492250" cy="366713"/>
          </a:xfrm>
          <a:prstGeom prst="rect">
            <a:avLst/>
          </a:prstGeom>
          <a:noFill/>
          <a:ln w="9525">
            <a:noFill/>
            <a:miter lim="800000"/>
            <a:headEnd/>
            <a:tailEnd/>
          </a:ln>
          <a:effectLst/>
        </p:spPr>
        <p:txBody>
          <a:bodyPr wrap="none">
            <a:spAutoFit/>
          </a:bodyPr>
          <a:lstStyle/>
          <a:p>
            <a:pPr eaLnBrk="0" hangingPunct="0"/>
            <a:r>
              <a:rPr lang="en-US" b="1"/>
              <a:t>Dân số tăng</a:t>
            </a:r>
          </a:p>
        </p:txBody>
      </p:sp>
      <p:sp>
        <p:nvSpPr>
          <p:cNvPr id="13320" name="Rectangle 8"/>
          <p:cNvSpPr>
            <a:spLocks noChangeArrowheads="1"/>
          </p:cNvSpPr>
          <p:nvPr/>
        </p:nvSpPr>
        <p:spPr bwMode="auto">
          <a:xfrm>
            <a:off x="1676400" y="2971800"/>
            <a:ext cx="1149350" cy="366713"/>
          </a:xfrm>
          <a:prstGeom prst="rect">
            <a:avLst/>
          </a:prstGeom>
          <a:noFill/>
          <a:ln w="9525">
            <a:noFill/>
            <a:miter lim="800000"/>
            <a:headEnd/>
            <a:tailEnd/>
          </a:ln>
          <a:effectLst/>
        </p:spPr>
        <p:txBody>
          <a:bodyPr>
            <a:spAutoFit/>
          </a:bodyPr>
          <a:lstStyle/>
          <a:p>
            <a:pPr eaLnBrk="0" hangingPunct="0">
              <a:spcBef>
                <a:spcPct val="50000"/>
              </a:spcBef>
            </a:pPr>
            <a:r>
              <a:rPr lang="en-US" b="1"/>
              <a:t>nhu cầu</a:t>
            </a:r>
          </a:p>
        </p:txBody>
      </p:sp>
      <p:sp>
        <p:nvSpPr>
          <p:cNvPr id="13321" name="Text Box 9"/>
          <p:cNvSpPr txBox="1">
            <a:spLocks noChangeArrowheads="1"/>
          </p:cNvSpPr>
          <p:nvPr/>
        </p:nvSpPr>
        <p:spPr bwMode="auto">
          <a:xfrm>
            <a:off x="5715000" y="2819400"/>
            <a:ext cx="1905000" cy="915988"/>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CC0000"/>
                </a:solidFill>
              </a:rPr>
              <a:t>Sử dụng</a:t>
            </a:r>
            <a:r>
              <a:rPr lang="en-US">
                <a:solidFill>
                  <a:srgbClr val="CC0000"/>
                </a:solidFill>
              </a:rPr>
              <a:t> </a:t>
            </a:r>
            <a:r>
              <a:rPr lang="en-US" b="1">
                <a:solidFill>
                  <a:srgbClr val="CC0000"/>
                </a:solidFill>
              </a:rPr>
              <a:t>phân bón,  thuốc trừ sâu</a:t>
            </a:r>
          </a:p>
        </p:txBody>
      </p:sp>
      <p:sp>
        <p:nvSpPr>
          <p:cNvPr id="13322" name="Text Box 10"/>
          <p:cNvSpPr txBox="1">
            <a:spLocks noChangeArrowheads="1"/>
          </p:cNvSpPr>
          <p:nvPr/>
        </p:nvSpPr>
        <p:spPr bwMode="auto">
          <a:xfrm>
            <a:off x="1676400" y="4038600"/>
            <a:ext cx="2362200" cy="366713"/>
          </a:xfrm>
          <a:prstGeom prst="rect">
            <a:avLst/>
          </a:prstGeom>
          <a:noFill/>
          <a:ln w="9525">
            <a:noFill/>
            <a:miter lim="800000"/>
            <a:headEnd/>
            <a:tailEnd/>
          </a:ln>
          <a:effectLst/>
        </p:spPr>
        <p:txBody>
          <a:bodyPr>
            <a:spAutoFit/>
          </a:bodyPr>
          <a:lstStyle/>
          <a:p>
            <a:pPr eaLnBrk="0" hangingPunct="0">
              <a:spcBef>
                <a:spcPct val="50000"/>
              </a:spcBef>
            </a:pPr>
            <a:r>
              <a:rPr lang="en-US" b="1"/>
              <a:t>Lượng rác thải tăng</a:t>
            </a:r>
          </a:p>
        </p:txBody>
      </p:sp>
      <p:sp>
        <p:nvSpPr>
          <p:cNvPr id="13323" name="Text Box 11"/>
          <p:cNvSpPr txBox="1">
            <a:spLocks noChangeArrowheads="1"/>
          </p:cNvSpPr>
          <p:nvPr/>
        </p:nvSpPr>
        <p:spPr bwMode="auto">
          <a:xfrm>
            <a:off x="4724400" y="3810000"/>
            <a:ext cx="2073275" cy="366713"/>
          </a:xfrm>
          <a:prstGeom prst="rect">
            <a:avLst/>
          </a:prstGeom>
          <a:noFill/>
          <a:ln w="9525">
            <a:noFill/>
            <a:miter lim="800000"/>
            <a:headEnd/>
            <a:tailEnd/>
          </a:ln>
          <a:effectLst/>
        </p:spPr>
        <p:txBody>
          <a:bodyPr>
            <a:spAutoFit/>
          </a:bodyPr>
          <a:lstStyle/>
          <a:p>
            <a:pPr eaLnBrk="0" hangingPunct="0"/>
            <a:endParaRPr lang="en-US"/>
          </a:p>
        </p:txBody>
      </p:sp>
      <p:sp>
        <p:nvSpPr>
          <p:cNvPr id="13324" name="Line 12"/>
          <p:cNvSpPr>
            <a:spLocks noChangeShapeType="1"/>
          </p:cNvSpPr>
          <p:nvPr/>
        </p:nvSpPr>
        <p:spPr bwMode="auto">
          <a:xfrm flipV="1">
            <a:off x="1447800" y="3505200"/>
            <a:ext cx="228600" cy="228600"/>
          </a:xfrm>
          <a:prstGeom prst="line">
            <a:avLst/>
          </a:prstGeom>
          <a:noFill/>
          <a:ln w="9525">
            <a:solidFill>
              <a:schemeClr val="tx1"/>
            </a:solidFill>
            <a:round/>
            <a:headEnd/>
            <a:tailEnd type="triangle" w="med" len="med"/>
          </a:ln>
          <a:effectLst/>
        </p:spPr>
        <p:txBody>
          <a:bodyPr/>
          <a:lstStyle/>
          <a:p>
            <a:endParaRPr lang="en-US"/>
          </a:p>
        </p:txBody>
      </p:sp>
      <p:sp>
        <p:nvSpPr>
          <p:cNvPr id="13325" name="Line 13"/>
          <p:cNvSpPr>
            <a:spLocks noChangeShapeType="1"/>
          </p:cNvSpPr>
          <p:nvPr/>
        </p:nvSpPr>
        <p:spPr bwMode="auto">
          <a:xfrm>
            <a:off x="1447800" y="3886200"/>
            <a:ext cx="152400" cy="304800"/>
          </a:xfrm>
          <a:prstGeom prst="line">
            <a:avLst/>
          </a:prstGeom>
          <a:noFill/>
          <a:ln w="9525">
            <a:solidFill>
              <a:schemeClr val="tx1"/>
            </a:solidFill>
            <a:round/>
            <a:headEnd/>
            <a:tailEnd type="triangle" w="med" len="med"/>
          </a:ln>
          <a:effectLst/>
        </p:spPr>
        <p:txBody>
          <a:bodyPr/>
          <a:lstStyle/>
          <a:p>
            <a:endParaRPr lang="en-US"/>
          </a:p>
        </p:txBody>
      </p:sp>
      <p:sp>
        <p:nvSpPr>
          <p:cNvPr id="13326" name="Line 14"/>
          <p:cNvSpPr>
            <a:spLocks noChangeShapeType="1"/>
          </p:cNvSpPr>
          <p:nvPr/>
        </p:nvSpPr>
        <p:spPr bwMode="auto">
          <a:xfrm>
            <a:off x="4114800" y="4267200"/>
            <a:ext cx="228600" cy="0"/>
          </a:xfrm>
          <a:prstGeom prst="line">
            <a:avLst/>
          </a:prstGeom>
          <a:noFill/>
          <a:ln w="9525">
            <a:solidFill>
              <a:schemeClr val="tx1"/>
            </a:solidFill>
            <a:round/>
            <a:headEnd/>
            <a:tailEnd type="triangle" w="med" len="med"/>
          </a:ln>
          <a:effectLst/>
        </p:spPr>
        <p:txBody>
          <a:bodyPr/>
          <a:lstStyle/>
          <a:p>
            <a:endParaRPr lang="en-US"/>
          </a:p>
        </p:txBody>
      </p:sp>
      <p:sp>
        <p:nvSpPr>
          <p:cNvPr id="13327" name="Line 15"/>
          <p:cNvSpPr>
            <a:spLocks noChangeShapeType="1"/>
          </p:cNvSpPr>
          <p:nvPr/>
        </p:nvSpPr>
        <p:spPr bwMode="auto">
          <a:xfrm>
            <a:off x="5410200" y="3276600"/>
            <a:ext cx="304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3328" name="Line 16"/>
          <p:cNvSpPr>
            <a:spLocks noChangeShapeType="1"/>
          </p:cNvSpPr>
          <p:nvPr/>
        </p:nvSpPr>
        <p:spPr bwMode="auto">
          <a:xfrm>
            <a:off x="3200400" y="3200400"/>
            <a:ext cx="304800" cy="0"/>
          </a:xfrm>
          <a:prstGeom prst="line">
            <a:avLst/>
          </a:prstGeom>
          <a:noFill/>
          <a:ln w="9525">
            <a:solidFill>
              <a:schemeClr val="tx1"/>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1"/>
                                        </p:tgtEl>
                                        <p:attrNameLst>
                                          <p:attrName>style.visibility</p:attrName>
                                        </p:attrNameLst>
                                      </p:cBhvr>
                                      <p:to>
                                        <p:strVal val="visible"/>
                                      </p:to>
                                    </p:set>
                                    <p:animEffect transition="in" filter="box(in)">
                                      <p:cBhvr>
                                        <p:cTn id="12" dur="500"/>
                                        <p:tgtEl>
                                          <p:spTgt spid="133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circle(in)">
                                      <p:cBhvr>
                                        <p:cTn id="17" dur="2000"/>
                                        <p:tgtEl>
                                          <p:spTgt spid="1331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circle(in)">
                                      <p:cBhvr>
                                        <p:cTn id="20" dur="2000"/>
                                        <p:tgtEl>
                                          <p:spTgt spid="1331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3327"/>
                                        </p:tgtEl>
                                        <p:attrNameLst>
                                          <p:attrName>style.visibility</p:attrName>
                                        </p:attrNameLst>
                                      </p:cBhvr>
                                      <p:to>
                                        <p:strVal val="visible"/>
                                      </p:to>
                                    </p:set>
                                    <p:animEffect transition="in" filter="circle(in)">
                                      <p:cBhvr>
                                        <p:cTn id="23" dur="2000"/>
                                        <p:tgtEl>
                                          <p:spTgt spid="133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318"/>
                                        </p:tgtEl>
                                        <p:attrNameLst>
                                          <p:attrName>style.visibility</p:attrName>
                                        </p:attrNameLst>
                                      </p:cBhvr>
                                      <p:to>
                                        <p:strVal val="visible"/>
                                      </p:to>
                                    </p:set>
                                    <p:animEffect transition="in" filter="box(in)">
                                      <p:cBhvr>
                                        <p:cTn id="28" dur="500"/>
                                        <p:tgtEl>
                                          <p:spTgt spid="133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box(in)">
                                      <p:cBhvr>
                                        <p:cTn id="31" dur="500"/>
                                        <p:tgtEl>
                                          <p:spTgt spid="133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320"/>
                                        </p:tgtEl>
                                        <p:attrNameLst>
                                          <p:attrName>style.visibility</p:attrName>
                                        </p:attrNameLst>
                                      </p:cBhvr>
                                      <p:to>
                                        <p:strVal val="visible"/>
                                      </p:to>
                                    </p:set>
                                    <p:animEffect transition="in" filter="box(in)">
                                      <p:cBhvr>
                                        <p:cTn id="34" dur="500"/>
                                        <p:tgtEl>
                                          <p:spTgt spid="1332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3324"/>
                                        </p:tgtEl>
                                        <p:attrNameLst>
                                          <p:attrName>style.visibility</p:attrName>
                                        </p:attrNameLst>
                                      </p:cBhvr>
                                      <p:to>
                                        <p:strVal val="visible"/>
                                      </p:to>
                                    </p:set>
                                    <p:animEffect transition="in" filter="box(in)">
                                      <p:cBhvr>
                                        <p:cTn id="37" dur="500"/>
                                        <p:tgtEl>
                                          <p:spTgt spid="13324"/>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3328"/>
                                        </p:tgtEl>
                                        <p:attrNameLst>
                                          <p:attrName>style.visibility</p:attrName>
                                        </p:attrNameLst>
                                      </p:cBhvr>
                                      <p:to>
                                        <p:strVal val="visible"/>
                                      </p:to>
                                    </p:set>
                                    <p:animEffect transition="in" filter="box(in)">
                                      <p:cBhvr>
                                        <p:cTn id="40" dur="500"/>
                                        <p:tgtEl>
                                          <p:spTgt spid="1332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322"/>
                                        </p:tgtEl>
                                        <p:attrNameLst>
                                          <p:attrName>style.visibility</p:attrName>
                                        </p:attrNameLst>
                                      </p:cBhvr>
                                      <p:to>
                                        <p:strVal val="visible"/>
                                      </p:to>
                                    </p:set>
                                    <p:animEffect transition="in" filter="box(in)">
                                      <p:cBhvr>
                                        <p:cTn id="45" dur="500"/>
                                        <p:tgtEl>
                                          <p:spTgt spid="1332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3325"/>
                                        </p:tgtEl>
                                        <p:attrNameLst>
                                          <p:attrName>style.visibility</p:attrName>
                                        </p:attrNameLst>
                                      </p:cBhvr>
                                      <p:to>
                                        <p:strVal val="visible"/>
                                      </p:to>
                                    </p:set>
                                    <p:animEffect transition="in" filter="box(in)">
                                      <p:cBhvr>
                                        <p:cTn id="48" dur="500"/>
                                        <p:tgtEl>
                                          <p:spTgt spid="1332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3326"/>
                                        </p:tgtEl>
                                        <p:attrNameLst>
                                          <p:attrName>style.visibility</p:attrName>
                                        </p:attrNameLst>
                                      </p:cBhvr>
                                      <p:to>
                                        <p:strVal val="visible"/>
                                      </p:to>
                                    </p:set>
                                    <p:animEffect transition="in" filter="box(in)">
                                      <p:cBhvr>
                                        <p:cTn id="5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3318" grpId="0"/>
      <p:bldP spid="13319" grpId="0"/>
      <p:bldP spid="13320" grpId="0"/>
      <p:bldP spid="13321" grpId="0"/>
      <p:bldP spid="13322" grpId="0"/>
      <p:bldP spid="13324" grpId="0" animBg="1"/>
      <p:bldP spid="13325" grpId="0" animBg="1"/>
      <p:bldP spid="13326" grpId="0" animBg="1"/>
      <p:bldP spid="13327" grpId="0" animBg="1"/>
      <p:bldP spid="133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s1537593_A1"/>
          <p:cNvPicPr>
            <a:picLocks noChangeAspect="1" noChangeArrowheads="1"/>
          </p:cNvPicPr>
          <p:nvPr/>
        </p:nvPicPr>
        <p:blipFill>
          <a:blip r:embed="rId2"/>
          <a:srcRect/>
          <a:stretch>
            <a:fillRect/>
          </a:stretch>
        </p:blipFill>
        <p:spPr bwMode="auto">
          <a:xfrm>
            <a:off x="0" y="3276600"/>
            <a:ext cx="4572000" cy="3581400"/>
          </a:xfrm>
          <a:prstGeom prst="rect">
            <a:avLst/>
          </a:prstGeom>
          <a:noFill/>
        </p:spPr>
      </p:pic>
      <p:sp>
        <p:nvSpPr>
          <p:cNvPr id="14340" name="AutoShape 4"/>
          <p:cNvSpPr>
            <a:spLocks noChangeArrowheads="1"/>
          </p:cNvSpPr>
          <p:nvPr/>
        </p:nvSpPr>
        <p:spPr bwMode="auto">
          <a:xfrm>
            <a:off x="0" y="1676400"/>
            <a:ext cx="5029200" cy="1143000"/>
          </a:xfrm>
          <a:prstGeom prst="flowChartTerminator">
            <a:avLst/>
          </a:prstGeom>
          <a:solidFill>
            <a:srgbClr val="99FF99"/>
          </a:solidFill>
          <a:ln w="9525">
            <a:solidFill>
              <a:schemeClr val="tx1"/>
            </a:solidFill>
            <a:miter lim="800000"/>
            <a:headEnd/>
            <a:tailEnd/>
          </a:ln>
          <a:effectLst/>
        </p:spPr>
        <p:txBody>
          <a:bodyPr wrap="none" anchor="ctr"/>
          <a:lstStyle/>
          <a:p>
            <a:r>
              <a:rPr lang="en-US"/>
              <a:t>        </a:t>
            </a:r>
            <a:r>
              <a:rPr lang="en-US" sz="2000" b="1"/>
              <a:t>Nêu tác hại  của rác thải </a:t>
            </a:r>
          </a:p>
          <a:p>
            <a:r>
              <a:rPr lang="en-US" sz="2000" b="1"/>
              <a:t>đối với môi trường đất</a:t>
            </a:r>
          </a:p>
        </p:txBody>
      </p:sp>
      <p:sp>
        <p:nvSpPr>
          <p:cNvPr id="14341" name="AutoShape 5"/>
          <p:cNvSpPr>
            <a:spLocks noChangeArrowheads="1"/>
          </p:cNvSpPr>
          <p:nvPr/>
        </p:nvSpPr>
        <p:spPr bwMode="auto">
          <a:xfrm rot="10800000">
            <a:off x="5095875" y="1600200"/>
            <a:ext cx="4048125" cy="990600"/>
          </a:xfrm>
          <a:prstGeom prst="cloudCallout">
            <a:avLst>
              <a:gd name="adj1" fmla="val 47407"/>
              <a:gd name="adj2" fmla="val -60898"/>
            </a:avLst>
          </a:prstGeom>
          <a:solidFill>
            <a:srgbClr val="FF99FF"/>
          </a:solidFill>
          <a:ln w="9525">
            <a:solidFill>
              <a:schemeClr val="tx1"/>
            </a:solidFill>
            <a:round/>
            <a:headEnd/>
            <a:tailEnd/>
          </a:ln>
          <a:effectLst/>
        </p:spPr>
        <p:txBody>
          <a:bodyPr rot="10800000"/>
          <a:lstStyle/>
          <a:p>
            <a:pPr algn="ctr"/>
            <a:r>
              <a:rPr lang="en-US" sz="2000">
                <a:solidFill>
                  <a:srgbClr val="FF0000"/>
                </a:solidFill>
              </a:rPr>
              <a:t>Thảo luận nhóm 4/</a:t>
            </a:r>
          </a:p>
          <a:p>
            <a:pPr algn="ctr"/>
            <a:r>
              <a:rPr lang="en-US" sz="2000">
                <a:solidFill>
                  <a:srgbClr val="FF0000"/>
                </a:solidFill>
              </a:rPr>
              <a:t>3 phút</a:t>
            </a:r>
          </a:p>
        </p:txBody>
      </p:sp>
      <p:pic>
        <p:nvPicPr>
          <p:cNvPr id="14342" name="Picture 6" descr="rac-TPHCM25309"/>
          <p:cNvPicPr>
            <a:picLocks noChangeAspect="1" noChangeArrowheads="1"/>
          </p:cNvPicPr>
          <p:nvPr/>
        </p:nvPicPr>
        <p:blipFill>
          <a:blip r:embed="rId3"/>
          <a:srcRect/>
          <a:stretch>
            <a:fillRect/>
          </a:stretch>
        </p:blipFill>
        <p:spPr bwMode="auto">
          <a:xfrm>
            <a:off x="5029200" y="3276600"/>
            <a:ext cx="4114800" cy="3581400"/>
          </a:xfrm>
          <a:prstGeom prst="rect">
            <a:avLst/>
          </a:prstGeom>
          <a:noFill/>
        </p:spPr>
      </p:pic>
      <p:sp>
        <p:nvSpPr>
          <p:cNvPr id="14343" name="Oval 7"/>
          <p:cNvSpPr>
            <a:spLocks noChangeArrowheads="1"/>
          </p:cNvSpPr>
          <p:nvPr/>
        </p:nvSpPr>
        <p:spPr bwMode="auto">
          <a:xfrm>
            <a:off x="1371600" y="1600200"/>
            <a:ext cx="6172200" cy="1981200"/>
          </a:xfrm>
          <a:prstGeom prst="ellipse">
            <a:avLst/>
          </a:prstGeom>
          <a:solidFill>
            <a:srgbClr val="FF99FF"/>
          </a:solidFill>
          <a:ln w="9525">
            <a:solidFill>
              <a:schemeClr val="tx1"/>
            </a:solidFill>
            <a:round/>
            <a:headEnd/>
            <a:tailEnd/>
          </a:ln>
          <a:effectLst/>
        </p:spPr>
        <p:txBody>
          <a:bodyPr wrap="none" anchor="ctr"/>
          <a:lstStyle/>
          <a:p>
            <a:pPr algn="ctr"/>
            <a:r>
              <a:rPr lang="en-US" b="1"/>
              <a:t>-Rác khó phân huỷ sẽ tồn tại trong đất, </a:t>
            </a:r>
          </a:p>
          <a:p>
            <a:pPr algn="ctr"/>
            <a:r>
              <a:rPr lang="en-US" b="1"/>
              <a:t>làm cho đất không giữ được nước và chất </a:t>
            </a:r>
          </a:p>
          <a:p>
            <a:pPr algn="ctr"/>
            <a:r>
              <a:rPr lang="en-US" b="1"/>
              <a:t>dinh dưỡng, dễ bị xói mòn, dẫn đến đất bị bạc màu.</a:t>
            </a:r>
          </a:p>
          <a:p>
            <a:pPr algn="ctr"/>
            <a:r>
              <a:rPr lang="en-US" b="1"/>
              <a:t>- Các loại rác dễ phân huỷ gây hôi thối, phát triển</a:t>
            </a:r>
          </a:p>
          <a:p>
            <a:pPr algn="ctr"/>
            <a:r>
              <a:rPr lang="en-US" b="1"/>
              <a:t>vi khuẩn,… làm ô nhiễm môi trường đất</a:t>
            </a:r>
          </a:p>
        </p:txBody>
      </p:sp>
      <p:sp>
        <p:nvSpPr>
          <p:cNvPr id="14344" name="AutoShape 8"/>
          <p:cNvSpPr>
            <a:spLocks noChangeArrowheads="1"/>
          </p:cNvSpPr>
          <p:nvPr/>
        </p:nvSpPr>
        <p:spPr bwMode="auto">
          <a:xfrm>
            <a:off x="1676400" y="5486400"/>
            <a:ext cx="5943600" cy="1143000"/>
          </a:xfrm>
          <a:prstGeom prst="flowChartTerminator">
            <a:avLst/>
          </a:prstGeom>
          <a:solidFill>
            <a:srgbClr val="FF99FF"/>
          </a:solidFill>
          <a:ln w="9525">
            <a:solidFill>
              <a:schemeClr val="tx1"/>
            </a:solidFill>
            <a:miter lim="800000"/>
            <a:headEnd/>
            <a:tailEnd/>
          </a:ln>
          <a:effectLst/>
        </p:spPr>
        <p:txBody>
          <a:bodyPr wrap="none" anchor="ctr"/>
          <a:lstStyle/>
          <a:p>
            <a:pPr algn="ctr"/>
            <a:r>
              <a:rPr lang="en-US" b="1"/>
              <a:t>Nguyên nhân nào dẫn đến tác hại này?</a:t>
            </a:r>
          </a:p>
        </p:txBody>
      </p:sp>
      <p:sp>
        <p:nvSpPr>
          <p:cNvPr id="14345" name="Oval 9"/>
          <p:cNvSpPr>
            <a:spLocks noChangeArrowheads="1"/>
          </p:cNvSpPr>
          <p:nvPr/>
        </p:nvSpPr>
        <p:spPr bwMode="auto">
          <a:xfrm>
            <a:off x="1905000" y="4572000"/>
            <a:ext cx="5029200" cy="1371600"/>
          </a:xfrm>
          <a:prstGeom prst="ellipse">
            <a:avLst/>
          </a:prstGeom>
          <a:solidFill>
            <a:srgbClr val="FF99FF"/>
          </a:solidFill>
          <a:ln w="9525">
            <a:solidFill>
              <a:schemeClr val="tx1"/>
            </a:solidFill>
            <a:round/>
            <a:headEnd/>
            <a:tailEnd/>
          </a:ln>
          <a:effectLst/>
        </p:spPr>
        <p:txBody>
          <a:bodyPr wrap="none" anchor="ctr"/>
          <a:lstStyle/>
          <a:p>
            <a:pPr algn="ctr"/>
            <a:r>
              <a:rPr lang="en-US" sz="2000" b="1"/>
              <a:t>Xử lí rác không hợp vệ sinh.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1000"/>
                                        <p:tgtEl>
                                          <p:spTgt spid="14338"/>
                                        </p:tgtEl>
                                      </p:cBhvr>
                                    </p:animEffect>
                                  </p:childTnLst>
                                </p:cTn>
                              </p:par>
                              <p:par>
                                <p:cTn id="8" presetID="6" presetClass="entr" presetSubtype="16"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circle(in)">
                                      <p:cBhvr>
                                        <p:cTn id="10" dur="1000"/>
                                        <p:tgtEl>
                                          <p:spTgt spid="1434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box(in)">
                                      <p:cBhvr>
                                        <p:cTn id="13" dur="500"/>
                                        <p:tgtEl>
                                          <p:spTgt spid="1434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box(in)">
                                      <p:cBhvr>
                                        <p:cTn id="18" dur="500"/>
                                        <p:tgtEl>
                                          <p:spTgt spid="1434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4340"/>
                                        </p:tgtEl>
                                        <p:attrNameLst>
                                          <p:attrName>ppt_x</p:attrName>
                                        </p:attrNameLst>
                                      </p:cBhvr>
                                      <p:tavLst>
                                        <p:tav tm="0">
                                          <p:val>
                                            <p:strVal val="ppt_x"/>
                                          </p:val>
                                        </p:tav>
                                        <p:tav tm="100000">
                                          <p:val>
                                            <p:strVal val="ppt_x"/>
                                          </p:val>
                                        </p:tav>
                                      </p:tavLst>
                                    </p:anim>
                                    <p:anim calcmode="lin" valueType="num">
                                      <p:cBhvr additive="base">
                                        <p:cTn id="23" dur="500"/>
                                        <p:tgtEl>
                                          <p:spTgt spid="14340"/>
                                        </p:tgtEl>
                                        <p:attrNameLst>
                                          <p:attrName>ppt_y</p:attrName>
                                        </p:attrNameLst>
                                      </p:cBhvr>
                                      <p:tavLst>
                                        <p:tav tm="0">
                                          <p:val>
                                            <p:strVal val="ppt_y"/>
                                          </p:val>
                                        </p:tav>
                                        <p:tav tm="100000">
                                          <p:val>
                                            <p:strVal val="1+ppt_h/2"/>
                                          </p:val>
                                        </p:tav>
                                      </p:tavLst>
                                    </p:anim>
                                    <p:set>
                                      <p:cBhvr>
                                        <p:cTn id="24" dur="1" fill="hold">
                                          <p:stCondLst>
                                            <p:cond delay="499"/>
                                          </p:stCondLst>
                                        </p:cTn>
                                        <p:tgtEl>
                                          <p:spTgt spid="14340"/>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14341"/>
                                        </p:tgtEl>
                                        <p:attrNameLst>
                                          <p:attrName>ppt_x</p:attrName>
                                        </p:attrNameLst>
                                      </p:cBhvr>
                                      <p:tavLst>
                                        <p:tav tm="0">
                                          <p:val>
                                            <p:strVal val="ppt_x"/>
                                          </p:val>
                                        </p:tav>
                                        <p:tav tm="100000">
                                          <p:val>
                                            <p:strVal val="ppt_x"/>
                                          </p:val>
                                        </p:tav>
                                      </p:tavLst>
                                    </p:anim>
                                    <p:anim calcmode="lin" valueType="num">
                                      <p:cBhvr additive="base">
                                        <p:cTn id="27" dur="500"/>
                                        <p:tgtEl>
                                          <p:spTgt spid="14341"/>
                                        </p:tgtEl>
                                        <p:attrNameLst>
                                          <p:attrName>ppt_y</p:attrName>
                                        </p:attrNameLst>
                                      </p:cBhvr>
                                      <p:tavLst>
                                        <p:tav tm="0">
                                          <p:val>
                                            <p:strVal val="ppt_y"/>
                                          </p:val>
                                        </p:tav>
                                        <p:tav tm="100000">
                                          <p:val>
                                            <p:strVal val="1+ppt_h/2"/>
                                          </p:val>
                                        </p:tav>
                                      </p:tavLst>
                                    </p:anim>
                                    <p:set>
                                      <p:cBhvr>
                                        <p:cTn id="28" dur="1" fill="hold">
                                          <p:stCondLst>
                                            <p:cond delay="499"/>
                                          </p:stCondLst>
                                        </p:cTn>
                                        <p:tgtEl>
                                          <p:spTgt spid="1434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343"/>
                                        </p:tgtEl>
                                        <p:attrNameLst>
                                          <p:attrName>style.visibility</p:attrName>
                                        </p:attrNameLst>
                                      </p:cBhvr>
                                      <p:to>
                                        <p:strVal val="visible"/>
                                      </p:to>
                                    </p:set>
                                    <p:animEffect transition="in" filter="circle(in)">
                                      <p:cBhvr>
                                        <p:cTn id="33" dur="2000"/>
                                        <p:tgtEl>
                                          <p:spTgt spid="1434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4344"/>
                                        </p:tgtEl>
                                        <p:attrNameLst>
                                          <p:attrName>style.visibility</p:attrName>
                                        </p:attrNameLst>
                                      </p:cBhvr>
                                      <p:to>
                                        <p:strVal val="visible"/>
                                      </p:to>
                                    </p:set>
                                    <p:animEffect transition="in" filter="box(in)">
                                      <p:cBhvr>
                                        <p:cTn id="38" dur="500"/>
                                        <p:tgtEl>
                                          <p:spTgt spid="1434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4344"/>
                                        </p:tgtEl>
                                        <p:attrNameLst>
                                          <p:attrName>ppt_x</p:attrName>
                                        </p:attrNameLst>
                                      </p:cBhvr>
                                      <p:tavLst>
                                        <p:tav tm="0">
                                          <p:val>
                                            <p:strVal val="ppt_x"/>
                                          </p:val>
                                        </p:tav>
                                        <p:tav tm="100000">
                                          <p:val>
                                            <p:strVal val="ppt_x"/>
                                          </p:val>
                                        </p:tav>
                                      </p:tavLst>
                                    </p:anim>
                                    <p:anim calcmode="lin" valueType="num">
                                      <p:cBhvr additive="base">
                                        <p:cTn id="43" dur="500"/>
                                        <p:tgtEl>
                                          <p:spTgt spid="14344"/>
                                        </p:tgtEl>
                                        <p:attrNameLst>
                                          <p:attrName>ppt_y</p:attrName>
                                        </p:attrNameLst>
                                      </p:cBhvr>
                                      <p:tavLst>
                                        <p:tav tm="0">
                                          <p:val>
                                            <p:strVal val="ppt_y"/>
                                          </p:val>
                                        </p:tav>
                                        <p:tav tm="100000">
                                          <p:val>
                                            <p:strVal val="1+ppt_h/2"/>
                                          </p:val>
                                        </p:tav>
                                      </p:tavLst>
                                    </p:anim>
                                    <p:set>
                                      <p:cBhvr>
                                        <p:cTn id="44" dur="1" fill="hold">
                                          <p:stCondLst>
                                            <p:cond delay="499"/>
                                          </p:stCondLst>
                                        </p:cTn>
                                        <p:tgtEl>
                                          <p:spTgt spid="1434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4345"/>
                                        </p:tgtEl>
                                        <p:attrNameLst>
                                          <p:attrName>style.visibility</p:attrName>
                                        </p:attrNameLst>
                                      </p:cBhvr>
                                      <p:to>
                                        <p:strVal val="visible"/>
                                      </p:to>
                                    </p:set>
                                    <p:anim calcmode="lin" valueType="num">
                                      <p:cBhvr additive="base">
                                        <p:cTn id="49" dur="1000" fill="hold"/>
                                        <p:tgtEl>
                                          <p:spTgt spid="14345"/>
                                        </p:tgtEl>
                                        <p:attrNameLst>
                                          <p:attrName>ppt_x</p:attrName>
                                        </p:attrNameLst>
                                      </p:cBhvr>
                                      <p:tavLst>
                                        <p:tav tm="0">
                                          <p:val>
                                            <p:strVal val="#ppt_x"/>
                                          </p:val>
                                        </p:tav>
                                        <p:tav tm="100000">
                                          <p:val>
                                            <p:strVal val="#ppt_x"/>
                                          </p:val>
                                        </p:tav>
                                      </p:tavLst>
                                    </p:anim>
                                    <p:anim calcmode="lin" valueType="num">
                                      <p:cBhvr additive="base">
                                        <p:cTn id="50" dur="10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0" grpId="1" animBg="1"/>
      <p:bldP spid="14341" grpId="0" animBg="1"/>
      <p:bldP spid="14341" grpId="1" animBg="1"/>
      <p:bldP spid="14343" grpId="0" animBg="1"/>
      <p:bldP spid="14344" grpId="0" animBg="1"/>
      <p:bldP spid="14344" grpId="1" animBg="1"/>
      <p:bldP spid="143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457200" y="1600200"/>
            <a:ext cx="6629400" cy="457200"/>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800000"/>
                </a:solidFill>
              </a:rPr>
              <a:t>II. Nguyên nhân đất trồng bị suy thoái</a:t>
            </a:r>
          </a:p>
        </p:txBody>
      </p:sp>
      <p:sp>
        <p:nvSpPr>
          <p:cNvPr id="15364" name="Text Box 4"/>
          <p:cNvSpPr txBox="1">
            <a:spLocks noChangeArrowheads="1"/>
          </p:cNvSpPr>
          <p:nvPr/>
        </p:nvSpPr>
        <p:spPr bwMode="auto">
          <a:xfrm>
            <a:off x="381000" y="2590800"/>
            <a:ext cx="5334000" cy="366713"/>
          </a:xfrm>
          <a:prstGeom prst="rect">
            <a:avLst/>
          </a:prstGeom>
          <a:noFill/>
          <a:ln w="9525">
            <a:noFill/>
            <a:miter lim="800000"/>
            <a:headEnd/>
            <a:tailEnd/>
          </a:ln>
          <a:effectLst/>
        </p:spPr>
        <p:txBody>
          <a:bodyPr>
            <a:spAutoFit/>
          </a:bodyPr>
          <a:lstStyle/>
          <a:p>
            <a:pPr eaLnBrk="0" hangingPunct="0">
              <a:spcBef>
                <a:spcPct val="50000"/>
              </a:spcBef>
            </a:pPr>
            <a:endParaRPr lang="en-US"/>
          </a:p>
        </p:txBody>
      </p:sp>
      <p:sp>
        <p:nvSpPr>
          <p:cNvPr id="15365" name="Rectangle 5"/>
          <p:cNvSpPr>
            <a:spLocks noChangeArrowheads="1"/>
          </p:cNvSpPr>
          <p:nvPr/>
        </p:nvSpPr>
        <p:spPr bwMode="auto">
          <a:xfrm>
            <a:off x="3657600" y="2362200"/>
            <a:ext cx="1987550" cy="779463"/>
          </a:xfrm>
          <a:prstGeom prst="rect">
            <a:avLst/>
          </a:prstGeom>
          <a:noFill/>
          <a:ln w="9525">
            <a:noFill/>
            <a:miter lim="800000"/>
            <a:headEnd/>
            <a:tailEnd/>
          </a:ln>
          <a:effectLst/>
        </p:spPr>
        <p:txBody>
          <a:bodyPr>
            <a:spAutoFit/>
          </a:bodyPr>
          <a:lstStyle/>
          <a:p>
            <a:pPr eaLnBrk="0" hangingPunct="0">
              <a:spcBef>
                <a:spcPct val="50000"/>
              </a:spcBef>
            </a:pPr>
            <a:r>
              <a:rPr lang="en-US" b="1"/>
              <a:t>tăng năng xuất </a:t>
            </a:r>
          </a:p>
          <a:p>
            <a:pPr eaLnBrk="0" hangingPunct="0">
              <a:spcBef>
                <a:spcPct val="50000"/>
              </a:spcBef>
            </a:pPr>
            <a:endParaRPr lang="en-US" b="1"/>
          </a:p>
        </p:txBody>
      </p:sp>
      <p:sp>
        <p:nvSpPr>
          <p:cNvPr id="15366" name="Rectangle 6"/>
          <p:cNvSpPr>
            <a:spLocks noChangeArrowheads="1"/>
          </p:cNvSpPr>
          <p:nvPr/>
        </p:nvSpPr>
        <p:spPr bwMode="auto">
          <a:xfrm>
            <a:off x="3886200" y="2667000"/>
            <a:ext cx="1212850" cy="366713"/>
          </a:xfrm>
          <a:prstGeom prst="rect">
            <a:avLst/>
          </a:prstGeom>
          <a:noFill/>
          <a:ln w="9525">
            <a:noFill/>
            <a:miter lim="800000"/>
            <a:headEnd/>
            <a:tailEnd/>
          </a:ln>
          <a:effectLst/>
        </p:spPr>
        <p:txBody>
          <a:bodyPr wrap="none">
            <a:spAutoFit/>
          </a:bodyPr>
          <a:lstStyle/>
          <a:p>
            <a:pPr eaLnBrk="0" hangingPunct="0"/>
            <a:r>
              <a:rPr lang="en-US" b="1"/>
              <a:t>cây trồng</a:t>
            </a:r>
          </a:p>
        </p:txBody>
      </p:sp>
      <p:sp>
        <p:nvSpPr>
          <p:cNvPr id="15367" name="Rectangle 7"/>
          <p:cNvSpPr>
            <a:spLocks noChangeArrowheads="1"/>
          </p:cNvSpPr>
          <p:nvPr/>
        </p:nvSpPr>
        <p:spPr bwMode="auto">
          <a:xfrm>
            <a:off x="1524000" y="2667000"/>
            <a:ext cx="1981200" cy="366713"/>
          </a:xfrm>
          <a:prstGeom prst="rect">
            <a:avLst/>
          </a:prstGeom>
          <a:noFill/>
          <a:ln w="9525">
            <a:noFill/>
            <a:miter lim="800000"/>
            <a:headEnd/>
            <a:tailEnd/>
          </a:ln>
          <a:effectLst/>
        </p:spPr>
        <p:txBody>
          <a:bodyPr>
            <a:spAutoFit/>
          </a:bodyPr>
          <a:lstStyle/>
          <a:p>
            <a:pPr eaLnBrk="0" hangingPunct="0"/>
            <a:r>
              <a:rPr lang="en-US" b="1"/>
              <a:t>lương thực tăng</a:t>
            </a:r>
          </a:p>
        </p:txBody>
      </p:sp>
      <p:sp>
        <p:nvSpPr>
          <p:cNvPr id="15368" name="Rectangle 8"/>
          <p:cNvSpPr>
            <a:spLocks noChangeArrowheads="1"/>
          </p:cNvSpPr>
          <p:nvPr/>
        </p:nvSpPr>
        <p:spPr bwMode="auto">
          <a:xfrm>
            <a:off x="0" y="3048000"/>
            <a:ext cx="1492250" cy="366713"/>
          </a:xfrm>
          <a:prstGeom prst="rect">
            <a:avLst/>
          </a:prstGeom>
          <a:noFill/>
          <a:ln w="9525">
            <a:noFill/>
            <a:miter lim="800000"/>
            <a:headEnd/>
            <a:tailEnd/>
          </a:ln>
          <a:effectLst/>
        </p:spPr>
        <p:txBody>
          <a:bodyPr wrap="none">
            <a:spAutoFit/>
          </a:bodyPr>
          <a:lstStyle/>
          <a:p>
            <a:pPr eaLnBrk="0" hangingPunct="0"/>
            <a:r>
              <a:rPr lang="en-US" b="1"/>
              <a:t>Dân số tăng</a:t>
            </a:r>
          </a:p>
        </p:txBody>
      </p:sp>
      <p:sp>
        <p:nvSpPr>
          <p:cNvPr id="15369" name="Rectangle 9"/>
          <p:cNvSpPr>
            <a:spLocks noChangeArrowheads="1"/>
          </p:cNvSpPr>
          <p:nvPr/>
        </p:nvSpPr>
        <p:spPr bwMode="auto">
          <a:xfrm>
            <a:off x="1676400" y="2438400"/>
            <a:ext cx="1149350" cy="366713"/>
          </a:xfrm>
          <a:prstGeom prst="rect">
            <a:avLst/>
          </a:prstGeom>
          <a:noFill/>
          <a:ln w="9525">
            <a:noFill/>
            <a:miter lim="800000"/>
            <a:headEnd/>
            <a:tailEnd/>
          </a:ln>
          <a:effectLst/>
        </p:spPr>
        <p:txBody>
          <a:bodyPr>
            <a:spAutoFit/>
          </a:bodyPr>
          <a:lstStyle/>
          <a:p>
            <a:pPr eaLnBrk="0" hangingPunct="0">
              <a:spcBef>
                <a:spcPct val="50000"/>
              </a:spcBef>
            </a:pPr>
            <a:r>
              <a:rPr lang="en-US" b="1"/>
              <a:t>nhu cầu</a:t>
            </a:r>
          </a:p>
        </p:txBody>
      </p:sp>
      <p:sp>
        <p:nvSpPr>
          <p:cNvPr id="15370" name="Text Box 10"/>
          <p:cNvSpPr txBox="1">
            <a:spLocks noChangeArrowheads="1"/>
          </p:cNvSpPr>
          <p:nvPr/>
        </p:nvSpPr>
        <p:spPr bwMode="auto">
          <a:xfrm>
            <a:off x="5715000" y="2286000"/>
            <a:ext cx="1905000" cy="915988"/>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CC0000"/>
                </a:solidFill>
              </a:rPr>
              <a:t>Sử dụng</a:t>
            </a:r>
            <a:r>
              <a:rPr lang="en-US">
                <a:solidFill>
                  <a:srgbClr val="CC0000"/>
                </a:solidFill>
              </a:rPr>
              <a:t> </a:t>
            </a:r>
            <a:r>
              <a:rPr lang="en-US" b="1">
                <a:solidFill>
                  <a:srgbClr val="CC0000"/>
                </a:solidFill>
              </a:rPr>
              <a:t>phân bón,  thuốc trừ sâu</a:t>
            </a:r>
          </a:p>
        </p:txBody>
      </p:sp>
      <p:sp>
        <p:nvSpPr>
          <p:cNvPr id="15371" name="AutoShape 11"/>
          <p:cNvSpPr>
            <a:spLocks/>
          </p:cNvSpPr>
          <p:nvPr/>
        </p:nvSpPr>
        <p:spPr bwMode="auto">
          <a:xfrm>
            <a:off x="7848600" y="1981200"/>
            <a:ext cx="228600" cy="1905000"/>
          </a:xfrm>
          <a:prstGeom prst="rightBrace">
            <a:avLst>
              <a:gd name="adj1" fmla="val 69444"/>
              <a:gd name="adj2" fmla="val 50000"/>
            </a:avLst>
          </a:prstGeom>
          <a:noFill/>
          <a:ln w="28575">
            <a:solidFill>
              <a:schemeClr val="tx1"/>
            </a:solidFill>
            <a:round/>
            <a:headEnd/>
            <a:tailEnd/>
          </a:ln>
          <a:effectLst/>
        </p:spPr>
        <p:txBody>
          <a:bodyPr wrap="none" anchor="ctr"/>
          <a:lstStyle/>
          <a:p>
            <a:pPr algn="ctr" eaLnBrk="0" hangingPunct="0"/>
            <a:endParaRPr lang="en-US" b="1"/>
          </a:p>
        </p:txBody>
      </p:sp>
      <p:sp>
        <p:nvSpPr>
          <p:cNvPr id="15372" name="Text Box 12"/>
          <p:cNvSpPr txBox="1">
            <a:spLocks noChangeArrowheads="1"/>
          </p:cNvSpPr>
          <p:nvPr/>
        </p:nvSpPr>
        <p:spPr bwMode="auto">
          <a:xfrm>
            <a:off x="1676400" y="3505200"/>
            <a:ext cx="2362200" cy="366713"/>
          </a:xfrm>
          <a:prstGeom prst="rect">
            <a:avLst/>
          </a:prstGeom>
          <a:noFill/>
          <a:ln w="9525">
            <a:noFill/>
            <a:miter lim="800000"/>
            <a:headEnd/>
            <a:tailEnd/>
          </a:ln>
          <a:effectLst/>
        </p:spPr>
        <p:txBody>
          <a:bodyPr>
            <a:spAutoFit/>
          </a:bodyPr>
          <a:lstStyle/>
          <a:p>
            <a:pPr eaLnBrk="0" hangingPunct="0">
              <a:spcBef>
                <a:spcPct val="50000"/>
              </a:spcBef>
            </a:pPr>
            <a:r>
              <a:rPr lang="en-US" b="1"/>
              <a:t>Lượng rác thải tăng</a:t>
            </a:r>
          </a:p>
        </p:txBody>
      </p:sp>
      <p:sp>
        <p:nvSpPr>
          <p:cNvPr id="15373" name="Text Box 13"/>
          <p:cNvSpPr txBox="1">
            <a:spLocks noChangeArrowheads="1"/>
          </p:cNvSpPr>
          <p:nvPr/>
        </p:nvSpPr>
        <p:spPr bwMode="auto">
          <a:xfrm>
            <a:off x="4724400" y="3276600"/>
            <a:ext cx="2073275" cy="366713"/>
          </a:xfrm>
          <a:prstGeom prst="rect">
            <a:avLst/>
          </a:prstGeom>
          <a:noFill/>
          <a:ln w="9525">
            <a:noFill/>
            <a:miter lim="800000"/>
            <a:headEnd/>
            <a:tailEnd/>
          </a:ln>
          <a:effectLst/>
        </p:spPr>
        <p:txBody>
          <a:bodyPr>
            <a:spAutoFit/>
          </a:bodyPr>
          <a:lstStyle/>
          <a:p>
            <a:pPr eaLnBrk="0" hangingPunct="0"/>
            <a:endParaRPr lang="en-US"/>
          </a:p>
        </p:txBody>
      </p:sp>
      <p:sp>
        <p:nvSpPr>
          <p:cNvPr id="15374" name="Text Box 14"/>
          <p:cNvSpPr txBox="1">
            <a:spLocks noChangeArrowheads="1"/>
          </p:cNvSpPr>
          <p:nvPr/>
        </p:nvSpPr>
        <p:spPr bwMode="auto">
          <a:xfrm>
            <a:off x="4419600" y="3505200"/>
            <a:ext cx="3276600" cy="366713"/>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CC0000"/>
                </a:solidFill>
              </a:rPr>
              <a:t>Xử lí rác không hợp vệ sinh</a:t>
            </a:r>
          </a:p>
        </p:txBody>
      </p:sp>
      <p:sp>
        <p:nvSpPr>
          <p:cNvPr id="15375" name="Text Box 15"/>
          <p:cNvSpPr txBox="1">
            <a:spLocks noChangeArrowheads="1"/>
          </p:cNvSpPr>
          <p:nvPr/>
        </p:nvSpPr>
        <p:spPr bwMode="auto">
          <a:xfrm>
            <a:off x="8153400" y="2133600"/>
            <a:ext cx="990600" cy="1465263"/>
          </a:xfrm>
          <a:prstGeom prst="rect">
            <a:avLst/>
          </a:prstGeom>
          <a:noFill/>
          <a:ln w="9525">
            <a:noFill/>
            <a:miter lim="800000"/>
            <a:headEnd/>
            <a:tailEnd/>
          </a:ln>
          <a:effectLst/>
        </p:spPr>
        <p:txBody>
          <a:bodyPr>
            <a:spAutoFit/>
          </a:bodyPr>
          <a:lstStyle/>
          <a:p>
            <a:pPr eaLnBrk="0" hangingPunct="0">
              <a:spcBef>
                <a:spcPct val="50000"/>
              </a:spcBef>
            </a:pPr>
            <a:r>
              <a:rPr lang="en-US" b="1"/>
              <a:t>Ô nhiễm môi trường đất </a:t>
            </a:r>
          </a:p>
        </p:txBody>
      </p:sp>
      <p:sp>
        <p:nvSpPr>
          <p:cNvPr id="15376" name="Line 16"/>
          <p:cNvSpPr>
            <a:spLocks noChangeShapeType="1"/>
          </p:cNvSpPr>
          <p:nvPr/>
        </p:nvSpPr>
        <p:spPr bwMode="auto">
          <a:xfrm flipV="1">
            <a:off x="1447800" y="2971800"/>
            <a:ext cx="228600" cy="228600"/>
          </a:xfrm>
          <a:prstGeom prst="line">
            <a:avLst/>
          </a:prstGeom>
          <a:noFill/>
          <a:ln w="9525">
            <a:solidFill>
              <a:schemeClr val="tx1"/>
            </a:solidFill>
            <a:round/>
            <a:headEnd/>
            <a:tailEnd type="triangle" w="med" len="med"/>
          </a:ln>
          <a:effectLst/>
        </p:spPr>
        <p:txBody>
          <a:bodyPr/>
          <a:lstStyle/>
          <a:p>
            <a:endParaRPr lang="en-US"/>
          </a:p>
        </p:txBody>
      </p:sp>
      <p:sp>
        <p:nvSpPr>
          <p:cNvPr id="15377" name="Line 17"/>
          <p:cNvSpPr>
            <a:spLocks noChangeShapeType="1"/>
          </p:cNvSpPr>
          <p:nvPr/>
        </p:nvSpPr>
        <p:spPr bwMode="auto">
          <a:xfrm>
            <a:off x="1447800" y="3352800"/>
            <a:ext cx="152400" cy="304800"/>
          </a:xfrm>
          <a:prstGeom prst="line">
            <a:avLst/>
          </a:prstGeom>
          <a:noFill/>
          <a:ln w="9525">
            <a:solidFill>
              <a:schemeClr val="tx1"/>
            </a:solidFill>
            <a:round/>
            <a:headEnd/>
            <a:tailEnd type="triangle" w="med" len="med"/>
          </a:ln>
          <a:effectLst/>
        </p:spPr>
        <p:txBody>
          <a:bodyPr/>
          <a:lstStyle/>
          <a:p>
            <a:endParaRPr lang="en-US"/>
          </a:p>
        </p:txBody>
      </p:sp>
      <p:sp>
        <p:nvSpPr>
          <p:cNvPr id="15378" name="Line 18"/>
          <p:cNvSpPr>
            <a:spLocks noChangeShapeType="1"/>
          </p:cNvSpPr>
          <p:nvPr/>
        </p:nvSpPr>
        <p:spPr bwMode="auto">
          <a:xfrm>
            <a:off x="4114800" y="3733800"/>
            <a:ext cx="228600" cy="0"/>
          </a:xfrm>
          <a:prstGeom prst="line">
            <a:avLst/>
          </a:prstGeom>
          <a:noFill/>
          <a:ln w="9525">
            <a:solidFill>
              <a:schemeClr val="tx1"/>
            </a:solidFill>
            <a:round/>
            <a:headEnd/>
            <a:tailEnd type="triangle" w="med" len="med"/>
          </a:ln>
          <a:effectLst/>
        </p:spPr>
        <p:txBody>
          <a:bodyPr/>
          <a:lstStyle/>
          <a:p>
            <a:endParaRPr lang="en-US"/>
          </a:p>
        </p:txBody>
      </p:sp>
      <p:sp>
        <p:nvSpPr>
          <p:cNvPr id="15379" name="Line 19"/>
          <p:cNvSpPr>
            <a:spLocks noChangeShapeType="1"/>
          </p:cNvSpPr>
          <p:nvPr/>
        </p:nvSpPr>
        <p:spPr bwMode="auto">
          <a:xfrm>
            <a:off x="5410200" y="2743200"/>
            <a:ext cx="304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5380" name="Line 20"/>
          <p:cNvSpPr>
            <a:spLocks noChangeShapeType="1"/>
          </p:cNvSpPr>
          <p:nvPr/>
        </p:nvSpPr>
        <p:spPr bwMode="auto">
          <a:xfrm>
            <a:off x="3200400" y="2667000"/>
            <a:ext cx="304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5381" name="AutoShape 21"/>
          <p:cNvSpPr>
            <a:spLocks noChangeArrowheads="1"/>
          </p:cNvSpPr>
          <p:nvPr/>
        </p:nvSpPr>
        <p:spPr bwMode="auto">
          <a:xfrm>
            <a:off x="381000" y="4572000"/>
            <a:ext cx="8458200" cy="1600200"/>
          </a:xfrm>
          <a:prstGeom prst="flowChartTerminator">
            <a:avLst/>
          </a:prstGeom>
          <a:solidFill>
            <a:schemeClr val="folHlink"/>
          </a:solidFill>
          <a:ln w="9525">
            <a:solidFill>
              <a:schemeClr val="tx1"/>
            </a:solidFill>
            <a:miter lim="800000"/>
            <a:headEnd/>
            <a:tailEnd/>
          </a:ln>
          <a:effectLst/>
        </p:spPr>
        <p:txBody>
          <a:bodyPr wrap="none" anchor="ctr"/>
          <a:lstStyle/>
          <a:p>
            <a:pPr algn="ctr"/>
            <a:r>
              <a:rPr lang="en-US" sz="2000" b="1"/>
              <a:t>Việc sử dụng phân bón, thuốc trừ sâu và xử lí rác không hợp vệ sinh</a:t>
            </a:r>
          </a:p>
          <a:p>
            <a:pPr algn="ctr"/>
            <a:r>
              <a:rPr lang="en-US" sz="2000" b="1"/>
              <a:t>có ảnh hưởng gì đến môi trường đất?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p:cTn id="7" dur="1000" fill="hold"/>
                                        <p:tgtEl>
                                          <p:spTgt spid="15374"/>
                                        </p:tgtEl>
                                        <p:attrNameLst>
                                          <p:attrName>ppt_w</p:attrName>
                                        </p:attrNameLst>
                                      </p:cBhvr>
                                      <p:tavLst>
                                        <p:tav tm="0">
                                          <p:val>
                                            <p:strVal val="#ppt_w*0.70"/>
                                          </p:val>
                                        </p:tav>
                                        <p:tav tm="100000">
                                          <p:val>
                                            <p:strVal val="#ppt_w"/>
                                          </p:val>
                                        </p:tav>
                                      </p:tavLst>
                                    </p:anim>
                                    <p:anim calcmode="lin" valueType="num">
                                      <p:cBhvr>
                                        <p:cTn id="8" dur="1000" fill="hold"/>
                                        <p:tgtEl>
                                          <p:spTgt spid="15374"/>
                                        </p:tgtEl>
                                        <p:attrNameLst>
                                          <p:attrName>ppt_h</p:attrName>
                                        </p:attrNameLst>
                                      </p:cBhvr>
                                      <p:tavLst>
                                        <p:tav tm="0">
                                          <p:val>
                                            <p:strVal val="#ppt_h"/>
                                          </p:val>
                                        </p:tav>
                                        <p:tav tm="100000">
                                          <p:val>
                                            <p:strVal val="#ppt_h"/>
                                          </p:val>
                                        </p:tav>
                                      </p:tavLst>
                                    </p:anim>
                                    <p:animEffect transition="in" filter="fade">
                                      <p:cBhvr>
                                        <p:cTn id="9" dur="1000"/>
                                        <p:tgtEl>
                                          <p:spTgt spid="1537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5371"/>
                                        </p:tgtEl>
                                        <p:attrNameLst>
                                          <p:attrName>style.visibility</p:attrName>
                                        </p:attrNameLst>
                                      </p:cBhvr>
                                      <p:to>
                                        <p:strVal val="visible"/>
                                      </p:to>
                                    </p:set>
                                    <p:animEffect transition="in" filter="box(in)">
                                      <p:cBhvr>
                                        <p:cTn id="14" dur="500"/>
                                        <p:tgtEl>
                                          <p:spTgt spid="1537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381"/>
                                        </p:tgtEl>
                                        <p:attrNameLst>
                                          <p:attrName>style.visibility</p:attrName>
                                        </p:attrNameLst>
                                      </p:cBhvr>
                                      <p:to>
                                        <p:strVal val="visible"/>
                                      </p:to>
                                    </p:set>
                                    <p:animEffect transition="in" filter="box(in)">
                                      <p:cBhvr>
                                        <p:cTn id="19" dur="500"/>
                                        <p:tgtEl>
                                          <p:spTgt spid="1538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5375"/>
                                        </p:tgtEl>
                                        <p:attrNameLst>
                                          <p:attrName>style.visibility</p:attrName>
                                        </p:attrNameLst>
                                      </p:cBhvr>
                                      <p:to>
                                        <p:strVal val="visible"/>
                                      </p:to>
                                    </p:set>
                                    <p:animEffect transition="in" filter="box(in)">
                                      <p:cBhvr>
                                        <p:cTn id="24" dur="500"/>
                                        <p:tgtEl>
                                          <p:spTgt spid="1537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5381"/>
                                        </p:tgtEl>
                                        <p:attrNameLst>
                                          <p:attrName>ppt_x</p:attrName>
                                        </p:attrNameLst>
                                      </p:cBhvr>
                                      <p:tavLst>
                                        <p:tav tm="0">
                                          <p:val>
                                            <p:strVal val="ppt_x"/>
                                          </p:val>
                                        </p:tav>
                                        <p:tav tm="100000">
                                          <p:val>
                                            <p:strVal val="ppt_x"/>
                                          </p:val>
                                        </p:tav>
                                      </p:tavLst>
                                    </p:anim>
                                    <p:anim calcmode="lin" valueType="num">
                                      <p:cBhvr additive="base">
                                        <p:cTn id="29" dur="500"/>
                                        <p:tgtEl>
                                          <p:spTgt spid="15381"/>
                                        </p:tgtEl>
                                        <p:attrNameLst>
                                          <p:attrName>ppt_y</p:attrName>
                                        </p:attrNameLst>
                                      </p:cBhvr>
                                      <p:tavLst>
                                        <p:tav tm="0">
                                          <p:val>
                                            <p:strVal val="ppt_y"/>
                                          </p:val>
                                        </p:tav>
                                        <p:tav tm="100000">
                                          <p:val>
                                            <p:strVal val="1+ppt_h/2"/>
                                          </p:val>
                                        </p:tav>
                                      </p:tavLst>
                                    </p:anim>
                                    <p:set>
                                      <p:cBhvr>
                                        <p:cTn id="30" dur="1" fill="hold">
                                          <p:stCondLst>
                                            <p:cond delay="499"/>
                                          </p:stCondLst>
                                        </p:cTn>
                                        <p:tgtEl>
                                          <p:spTgt spid="1538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363">
                                            <p:txEl>
                                              <p:pRg st="0" end="0"/>
                                            </p:txEl>
                                          </p:spTgt>
                                        </p:tgtEl>
                                        <p:attrNameLst>
                                          <p:attrName>style.visibility</p:attrName>
                                        </p:attrNameLst>
                                      </p:cBhvr>
                                      <p:to>
                                        <p:strVal val="visible"/>
                                      </p:to>
                                    </p:set>
                                    <p:animEffect transition="in" filter="circle(in)">
                                      <p:cBhvr>
                                        <p:cTn id="35"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allAtOnce"/>
      <p:bldP spid="15371" grpId="0" animBg="1"/>
      <p:bldP spid="15374" grpId="0"/>
      <p:bldP spid="15375" grpId="0"/>
      <p:bldP spid="15381" grpId="0" animBg="1"/>
      <p:bldP spid="1538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2209800"/>
            <a:ext cx="9448800" cy="1604963"/>
          </a:xfrm>
          <a:prstGeom prst="rect">
            <a:avLst/>
          </a:prstGeom>
          <a:noFill/>
          <a:ln w="9525">
            <a:noFill/>
            <a:miter lim="800000"/>
            <a:headEnd/>
            <a:tailEnd/>
          </a:ln>
          <a:effectLst/>
        </p:spPr>
        <p:txBody>
          <a:bodyPr>
            <a:spAutoFit/>
          </a:bodyPr>
          <a:lstStyle/>
          <a:p>
            <a:pPr eaLnBrk="0" hangingPunct="0">
              <a:spcBef>
                <a:spcPct val="50000"/>
              </a:spcBef>
            </a:pPr>
            <a:r>
              <a:rPr lang="en-US" b="1"/>
              <a:t> +  Dân số tăng           </a:t>
            </a:r>
          </a:p>
          <a:p>
            <a:pPr eaLnBrk="0" hangingPunct="0">
              <a:spcBef>
                <a:spcPct val="50000"/>
              </a:spcBef>
            </a:pPr>
            <a:r>
              <a:rPr lang="en-US" b="1"/>
              <a:t> +  Khoa học, kĩ thuật phát triển        </a:t>
            </a:r>
          </a:p>
          <a:p>
            <a:pPr eaLnBrk="0" hangingPunct="0">
              <a:spcBef>
                <a:spcPct val="50000"/>
              </a:spcBef>
            </a:pPr>
            <a:endParaRPr lang="en-US" b="1"/>
          </a:p>
          <a:p>
            <a:pPr eaLnBrk="0" hangingPunct="0">
              <a:spcBef>
                <a:spcPct val="50000"/>
              </a:spcBef>
            </a:pPr>
            <a:r>
              <a:rPr lang="en-US" b="1"/>
              <a:t> +  Đời sống được nâng cao</a:t>
            </a:r>
          </a:p>
        </p:txBody>
      </p:sp>
      <p:sp>
        <p:nvSpPr>
          <p:cNvPr id="16388" name="Line 4"/>
          <p:cNvSpPr>
            <a:spLocks noChangeShapeType="1"/>
          </p:cNvSpPr>
          <p:nvPr/>
        </p:nvSpPr>
        <p:spPr bwMode="auto">
          <a:xfrm>
            <a:off x="3505200" y="2438400"/>
            <a:ext cx="228600" cy="0"/>
          </a:xfrm>
          <a:prstGeom prst="line">
            <a:avLst/>
          </a:prstGeom>
          <a:noFill/>
          <a:ln w="9525">
            <a:solidFill>
              <a:schemeClr val="tx1"/>
            </a:solidFill>
            <a:round/>
            <a:headEnd/>
            <a:tailEnd type="triangle" w="med" len="med"/>
          </a:ln>
          <a:effectLst/>
        </p:spPr>
        <p:txBody>
          <a:bodyPr/>
          <a:lstStyle/>
          <a:p>
            <a:endParaRPr lang="en-US"/>
          </a:p>
        </p:txBody>
      </p:sp>
      <p:sp>
        <p:nvSpPr>
          <p:cNvPr id="16389" name="Line 5"/>
          <p:cNvSpPr>
            <a:spLocks noChangeShapeType="1"/>
          </p:cNvSpPr>
          <p:nvPr/>
        </p:nvSpPr>
        <p:spPr bwMode="auto">
          <a:xfrm>
            <a:off x="3505200" y="2819400"/>
            <a:ext cx="304800" cy="0"/>
          </a:xfrm>
          <a:prstGeom prst="line">
            <a:avLst/>
          </a:prstGeom>
          <a:noFill/>
          <a:ln w="9525">
            <a:solidFill>
              <a:schemeClr val="tx1"/>
            </a:solidFill>
            <a:round/>
            <a:headEnd/>
            <a:tailEnd type="triangle" w="med" len="med"/>
          </a:ln>
          <a:effectLst/>
        </p:spPr>
        <p:txBody>
          <a:bodyPr/>
          <a:lstStyle/>
          <a:p>
            <a:endParaRPr lang="en-US"/>
          </a:p>
        </p:txBody>
      </p:sp>
      <p:sp>
        <p:nvSpPr>
          <p:cNvPr id="16390" name="Line 6"/>
          <p:cNvSpPr>
            <a:spLocks noChangeShapeType="1"/>
          </p:cNvSpPr>
          <p:nvPr/>
        </p:nvSpPr>
        <p:spPr bwMode="auto">
          <a:xfrm>
            <a:off x="3429000" y="3657600"/>
            <a:ext cx="228600" cy="0"/>
          </a:xfrm>
          <a:prstGeom prst="line">
            <a:avLst/>
          </a:prstGeom>
          <a:noFill/>
          <a:ln w="9525">
            <a:solidFill>
              <a:schemeClr val="tx1"/>
            </a:solidFill>
            <a:round/>
            <a:headEnd/>
            <a:tailEnd type="triangle" w="med" len="med"/>
          </a:ln>
          <a:effectLst/>
        </p:spPr>
        <p:txBody>
          <a:bodyPr/>
          <a:lstStyle/>
          <a:p>
            <a:endParaRPr lang="en-US"/>
          </a:p>
        </p:txBody>
      </p:sp>
      <p:sp>
        <p:nvSpPr>
          <p:cNvPr id="16391" name="AutoShape 7"/>
          <p:cNvSpPr>
            <a:spLocks/>
          </p:cNvSpPr>
          <p:nvPr/>
        </p:nvSpPr>
        <p:spPr bwMode="auto">
          <a:xfrm>
            <a:off x="7086600" y="2133600"/>
            <a:ext cx="152400" cy="1447800"/>
          </a:xfrm>
          <a:prstGeom prst="rightBrace">
            <a:avLst>
              <a:gd name="adj1" fmla="val 79167"/>
              <a:gd name="adj2" fmla="val 50000"/>
            </a:avLst>
          </a:prstGeom>
          <a:noFill/>
          <a:ln w="9525">
            <a:solidFill>
              <a:schemeClr val="tx1"/>
            </a:solidFill>
            <a:round/>
            <a:headEnd/>
            <a:tailEnd/>
          </a:ln>
          <a:effectLst/>
        </p:spPr>
        <p:txBody>
          <a:bodyPr wrap="none" anchor="ctr"/>
          <a:lstStyle/>
          <a:p>
            <a:endParaRPr lang="en-US"/>
          </a:p>
        </p:txBody>
      </p:sp>
      <p:sp>
        <p:nvSpPr>
          <p:cNvPr id="16392" name="Text Box 8"/>
          <p:cNvSpPr txBox="1">
            <a:spLocks noChangeArrowheads="1"/>
          </p:cNvSpPr>
          <p:nvPr/>
        </p:nvSpPr>
        <p:spPr bwMode="auto">
          <a:xfrm>
            <a:off x="7543800" y="2209800"/>
            <a:ext cx="914400" cy="1311275"/>
          </a:xfrm>
          <a:prstGeom prst="rect">
            <a:avLst/>
          </a:prstGeom>
          <a:noFill/>
          <a:ln w="9525">
            <a:noFill/>
            <a:miter lim="800000"/>
            <a:headEnd/>
            <a:tailEnd/>
          </a:ln>
          <a:effectLst/>
        </p:spPr>
        <p:txBody>
          <a:bodyPr>
            <a:spAutoFit/>
          </a:bodyPr>
          <a:lstStyle/>
          <a:p>
            <a:pPr eaLnBrk="0" hangingPunct="0">
              <a:spcBef>
                <a:spcPct val="50000"/>
              </a:spcBef>
            </a:pPr>
            <a:r>
              <a:rPr lang="en-US" sz="2000" b="1"/>
              <a:t>Đất trồngbị thu hẹp</a:t>
            </a:r>
          </a:p>
        </p:txBody>
      </p:sp>
      <p:sp>
        <p:nvSpPr>
          <p:cNvPr id="16393" name="Rectangle 9"/>
          <p:cNvSpPr>
            <a:spLocks noChangeArrowheads="1"/>
          </p:cNvSpPr>
          <p:nvPr/>
        </p:nvSpPr>
        <p:spPr bwMode="auto">
          <a:xfrm>
            <a:off x="3810000" y="2209800"/>
            <a:ext cx="2365375" cy="366713"/>
          </a:xfrm>
          <a:prstGeom prst="rect">
            <a:avLst/>
          </a:prstGeom>
          <a:noFill/>
          <a:ln w="9525">
            <a:noFill/>
            <a:miter lim="800000"/>
            <a:headEnd/>
            <a:tailEnd/>
          </a:ln>
          <a:effectLst/>
        </p:spPr>
        <p:txBody>
          <a:bodyPr>
            <a:spAutoFit/>
          </a:bodyPr>
          <a:lstStyle/>
          <a:p>
            <a:pPr eaLnBrk="0" hangingPunct="0">
              <a:spcBef>
                <a:spcPct val="50000"/>
              </a:spcBef>
            </a:pPr>
            <a:r>
              <a:rPr lang="en-US" b="1"/>
              <a:t>nhu cầu chỗ ở tăng.</a:t>
            </a:r>
          </a:p>
        </p:txBody>
      </p:sp>
      <p:sp>
        <p:nvSpPr>
          <p:cNvPr id="16394" name="Rectangle 10"/>
          <p:cNvSpPr>
            <a:spLocks noChangeArrowheads="1"/>
          </p:cNvSpPr>
          <p:nvPr/>
        </p:nvSpPr>
        <p:spPr bwMode="auto">
          <a:xfrm>
            <a:off x="3816350" y="2590800"/>
            <a:ext cx="5327650" cy="779463"/>
          </a:xfrm>
          <a:prstGeom prst="rect">
            <a:avLst/>
          </a:prstGeom>
          <a:noFill/>
          <a:ln w="9525">
            <a:noFill/>
            <a:miter lim="800000"/>
            <a:headEnd/>
            <a:tailEnd/>
          </a:ln>
          <a:effectLst/>
        </p:spPr>
        <p:txBody>
          <a:bodyPr>
            <a:spAutoFit/>
          </a:bodyPr>
          <a:lstStyle/>
          <a:p>
            <a:pPr eaLnBrk="0" hangingPunct="0">
              <a:spcBef>
                <a:spcPct val="50000"/>
              </a:spcBef>
            </a:pPr>
            <a:r>
              <a:rPr lang="en-US" b="1"/>
              <a:t>nhiều nhà máy, xí nghiệp                                      </a:t>
            </a:r>
          </a:p>
          <a:p>
            <a:pPr eaLnBrk="0" hangingPunct="0">
              <a:spcBef>
                <a:spcPct val="50000"/>
              </a:spcBef>
            </a:pPr>
            <a:r>
              <a:rPr lang="en-US" b="1"/>
              <a:t>  mọc lên</a:t>
            </a:r>
          </a:p>
        </p:txBody>
      </p:sp>
      <p:sp>
        <p:nvSpPr>
          <p:cNvPr id="16395" name="Rectangle 11"/>
          <p:cNvSpPr>
            <a:spLocks noChangeArrowheads="1"/>
          </p:cNvSpPr>
          <p:nvPr/>
        </p:nvSpPr>
        <p:spPr bwMode="auto">
          <a:xfrm>
            <a:off x="3657600" y="3429000"/>
            <a:ext cx="3419475" cy="366713"/>
          </a:xfrm>
          <a:prstGeom prst="rect">
            <a:avLst/>
          </a:prstGeom>
          <a:noFill/>
          <a:ln w="9525">
            <a:noFill/>
            <a:miter lim="800000"/>
            <a:headEnd/>
            <a:tailEnd/>
          </a:ln>
          <a:effectLst/>
        </p:spPr>
        <p:txBody>
          <a:bodyPr wrap="none">
            <a:spAutoFit/>
          </a:bodyPr>
          <a:lstStyle/>
          <a:p>
            <a:pPr eaLnBrk="0" hangingPunct="0">
              <a:spcBef>
                <a:spcPct val="50000"/>
              </a:spcBef>
            </a:pPr>
            <a:r>
              <a:rPr lang="en-US" b="1"/>
              <a:t>có nhiều khu vui chơi, giải trí.</a:t>
            </a:r>
          </a:p>
        </p:txBody>
      </p:sp>
      <p:sp>
        <p:nvSpPr>
          <p:cNvPr id="16396" name="Text Box 12"/>
          <p:cNvSpPr txBox="1">
            <a:spLocks noChangeArrowheads="1"/>
          </p:cNvSpPr>
          <p:nvPr/>
        </p:nvSpPr>
        <p:spPr bwMode="auto">
          <a:xfrm>
            <a:off x="0" y="1676400"/>
            <a:ext cx="8839200" cy="457200"/>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800000"/>
                </a:solidFill>
              </a:rPr>
              <a:t>I. Nguyên nhân đất trồng bị thu hẹp.</a:t>
            </a:r>
          </a:p>
        </p:txBody>
      </p:sp>
      <p:sp>
        <p:nvSpPr>
          <p:cNvPr id="16397" name="Rectangle 13"/>
          <p:cNvSpPr>
            <a:spLocks noChangeArrowheads="1"/>
          </p:cNvSpPr>
          <p:nvPr/>
        </p:nvSpPr>
        <p:spPr bwMode="auto">
          <a:xfrm>
            <a:off x="3816350" y="2590800"/>
            <a:ext cx="5327650" cy="779463"/>
          </a:xfrm>
          <a:prstGeom prst="rect">
            <a:avLst/>
          </a:prstGeom>
          <a:noFill/>
          <a:ln w="9525">
            <a:noFill/>
            <a:miter lim="800000"/>
            <a:headEnd/>
            <a:tailEnd/>
          </a:ln>
          <a:effectLst/>
        </p:spPr>
        <p:txBody>
          <a:bodyPr>
            <a:spAutoFit/>
          </a:bodyPr>
          <a:lstStyle/>
          <a:p>
            <a:pPr eaLnBrk="0" hangingPunct="0">
              <a:spcBef>
                <a:spcPct val="50000"/>
              </a:spcBef>
            </a:pPr>
            <a:r>
              <a:rPr lang="en-US" b="1"/>
              <a:t>nhiều nhà máy, xí nghiệp                                      </a:t>
            </a:r>
          </a:p>
          <a:p>
            <a:pPr eaLnBrk="0" hangingPunct="0">
              <a:spcBef>
                <a:spcPct val="50000"/>
              </a:spcBef>
            </a:pPr>
            <a:r>
              <a:rPr lang="en-US" b="1"/>
              <a:t>  mọc lên</a:t>
            </a:r>
          </a:p>
        </p:txBody>
      </p:sp>
      <p:sp>
        <p:nvSpPr>
          <p:cNvPr id="16398" name="Text Box 14"/>
          <p:cNvSpPr txBox="1">
            <a:spLocks noChangeArrowheads="1"/>
          </p:cNvSpPr>
          <p:nvPr/>
        </p:nvSpPr>
        <p:spPr bwMode="auto">
          <a:xfrm>
            <a:off x="76200" y="4038600"/>
            <a:ext cx="6629400" cy="457200"/>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800000"/>
                </a:solidFill>
              </a:rPr>
              <a:t>II. Nguyên nhân đất trồng bị suy thoái</a:t>
            </a:r>
          </a:p>
        </p:txBody>
      </p:sp>
      <p:sp>
        <p:nvSpPr>
          <p:cNvPr id="16399" name="Text Box 15"/>
          <p:cNvSpPr txBox="1">
            <a:spLocks noChangeArrowheads="1"/>
          </p:cNvSpPr>
          <p:nvPr/>
        </p:nvSpPr>
        <p:spPr bwMode="auto">
          <a:xfrm>
            <a:off x="381000" y="4876800"/>
            <a:ext cx="5334000" cy="366713"/>
          </a:xfrm>
          <a:prstGeom prst="rect">
            <a:avLst/>
          </a:prstGeom>
          <a:noFill/>
          <a:ln w="9525">
            <a:noFill/>
            <a:miter lim="800000"/>
            <a:headEnd/>
            <a:tailEnd/>
          </a:ln>
          <a:effectLst/>
        </p:spPr>
        <p:txBody>
          <a:bodyPr>
            <a:spAutoFit/>
          </a:bodyPr>
          <a:lstStyle/>
          <a:p>
            <a:pPr eaLnBrk="0" hangingPunct="0">
              <a:spcBef>
                <a:spcPct val="50000"/>
              </a:spcBef>
            </a:pPr>
            <a:endParaRPr lang="en-US"/>
          </a:p>
        </p:txBody>
      </p:sp>
      <p:sp>
        <p:nvSpPr>
          <p:cNvPr id="16400" name="Rectangle 16"/>
          <p:cNvSpPr>
            <a:spLocks noChangeArrowheads="1"/>
          </p:cNvSpPr>
          <p:nvPr/>
        </p:nvSpPr>
        <p:spPr bwMode="auto">
          <a:xfrm>
            <a:off x="3657600" y="4648200"/>
            <a:ext cx="1987550" cy="779463"/>
          </a:xfrm>
          <a:prstGeom prst="rect">
            <a:avLst/>
          </a:prstGeom>
          <a:noFill/>
          <a:ln w="9525">
            <a:noFill/>
            <a:miter lim="800000"/>
            <a:headEnd/>
            <a:tailEnd/>
          </a:ln>
          <a:effectLst/>
        </p:spPr>
        <p:txBody>
          <a:bodyPr>
            <a:spAutoFit/>
          </a:bodyPr>
          <a:lstStyle/>
          <a:p>
            <a:pPr eaLnBrk="0" hangingPunct="0">
              <a:spcBef>
                <a:spcPct val="50000"/>
              </a:spcBef>
            </a:pPr>
            <a:r>
              <a:rPr lang="en-US" b="1"/>
              <a:t>tăng năng xuất </a:t>
            </a:r>
          </a:p>
          <a:p>
            <a:pPr eaLnBrk="0" hangingPunct="0">
              <a:spcBef>
                <a:spcPct val="50000"/>
              </a:spcBef>
            </a:pPr>
            <a:endParaRPr lang="en-US" b="1"/>
          </a:p>
        </p:txBody>
      </p:sp>
      <p:sp>
        <p:nvSpPr>
          <p:cNvPr id="16401" name="Rectangle 17"/>
          <p:cNvSpPr>
            <a:spLocks noChangeArrowheads="1"/>
          </p:cNvSpPr>
          <p:nvPr/>
        </p:nvSpPr>
        <p:spPr bwMode="auto">
          <a:xfrm>
            <a:off x="3886200" y="4953000"/>
            <a:ext cx="1212850" cy="366713"/>
          </a:xfrm>
          <a:prstGeom prst="rect">
            <a:avLst/>
          </a:prstGeom>
          <a:noFill/>
          <a:ln w="9525">
            <a:noFill/>
            <a:miter lim="800000"/>
            <a:headEnd/>
            <a:tailEnd/>
          </a:ln>
          <a:effectLst/>
        </p:spPr>
        <p:txBody>
          <a:bodyPr wrap="none">
            <a:spAutoFit/>
          </a:bodyPr>
          <a:lstStyle/>
          <a:p>
            <a:pPr eaLnBrk="0" hangingPunct="0"/>
            <a:r>
              <a:rPr lang="en-US" b="1"/>
              <a:t>cây trồng</a:t>
            </a:r>
          </a:p>
        </p:txBody>
      </p:sp>
      <p:sp>
        <p:nvSpPr>
          <p:cNvPr id="16402" name="Rectangle 18"/>
          <p:cNvSpPr>
            <a:spLocks noChangeArrowheads="1"/>
          </p:cNvSpPr>
          <p:nvPr/>
        </p:nvSpPr>
        <p:spPr bwMode="auto">
          <a:xfrm>
            <a:off x="1524000" y="4953000"/>
            <a:ext cx="1981200" cy="366713"/>
          </a:xfrm>
          <a:prstGeom prst="rect">
            <a:avLst/>
          </a:prstGeom>
          <a:noFill/>
          <a:ln w="9525">
            <a:noFill/>
            <a:miter lim="800000"/>
            <a:headEnd/>
            <a:tailEnd/>
          </a:ln>
          <a:effectLst/>
        </p:spPr>
        <p:txBody>
          <a:bodyPr>
            <a:spAutoFit/>
          </a:bodyPr>
          <a:lstStyle/>
          <a:p>
            <a:pPr eaLnBrk="0" hangingPunct="0"/>
            <a:r>
              <a:rPr lang="en-US" b="1"/>
              <a:t>lương thực tăng</a:t>
            </a:r>
          </a:p>
        </p:txBody>
      </p:sp>
      <p:sp>
        <p:nvSpPr>
          <p:cNvPr id="16403" name="Rectangle 19"/>
          <p:cNvSpPr>
            <a:spLocks noChangeArrowheads="1"/>
          </p:cNvSpPr>
          <p:nvPr/>
        </p:nvSpPr>
        <p:spPr bwMode="auto">
          <a:xfrm>
            <a:off x="0" y="5334000"/>
            <a:ext cx="1492250" cy="366713"/>
          </a:xfrm>
          <a:prstGeom prst="rect">
            <a:avLst/>
          </a:prstGeom>
          <a:noFill/>
          <a:ln w="9525">
            <a:noFill/>
            <a:miter lim="800000"/>
            <a:headEnd/>
            <a:tailEnd/>
          </a:ln>
          <a:effectLst/>
        </p:spPr>
        <p:txBody>
          <a:bodyPr wrap="none">
            <a:spAutoFit/>
          </a:bodyPr>
          <a:lstStyle/>
          <a:p>
            <a:pPr eaLnBrk="0" hangingPunct="0"/>
            <a:r>
              <a:rPr lang="en-US" b="1"/>
              <a:t>Dân số tăng</a:t>
            </a:r>
          </a:p>
        </p:txBody>
      </p:sp>
      <p:sp>
        <p:nvSpPr>
          <p:cNvPr id="16404" name="Rectangle 20"/>
          <p:cNvSpPr>
            <a:spLocks noChangeArrowheads="1"/>
          </p:cNvSpPr>
          <p:nvPr/>
        </p:nvSpPr>
        <p:spPr bwMode="auto">
          <a:xfrm>
            <a:off x="1676400" y="4724400"/>
            <a:ext cx="1149350" cy="366713"/>
          </a:xfrm>
          <a:prstGeom prst="rect">
            <a:avLst/>
          </a:prstGeom>
          <a:noFill/>
          <a:ln w="9525">
            <a:noFill/>
            <a:miter lim="800000"/>
            <a:headEnd/>
            <a:tailEnd/>
          </a:ln>
          <a:effectLst/>
        </p:spPr>
        <p:txBody>
          <a:bodyPr>
            <a:spAutoFit/>
          </a:bodyPr>
          <a:lstStyle/>
          <a:p>
            <a:pPr eaLnBrk="0" hangingPunct="0">
              <a:spcBef>
                <a:spcPct val="50000"/>
              </a:spcBef>
            </a:pPr>
            <a:r>
              <a:rPr lang="en-US" b="1"/>
              <a:t>nhu cầu</a:t>
            </a:r>
          </a:p>
        </p:txBody>
      </p:sp>
      <p:sp>
        <p:nvSpPr>
          <p:cNvPr id="16405" name="Text Box 21"/>
          <p:cNvSpPr txBox="1">
            <a:spLocks noChangeArrowheads="1"/>
          </p:cNvSpPr>
          <p:nvPr/>
        </p:nvSpPr>
        <p:spPr bwMode="auto">
          <a:xfrm>
            <a:off x="5715000" y="4572000"/>
            <a:ext cx="1905000" cy="915988"/>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CC0000"/>
                </a:solidFill>
              </a:rPr>
              <a:t>Sử dụng</a:t>
            </a:r>
            <a:r>
              <a:rPr lang="en-US">
                <a:solidFill>
                  <a:srgbClr val="CC0000"/>
                </a:solidFill>
              </a:rPr>
              <a:t> </a:t>
            </a:r>
            <a:r>
              <a:rPr lang="en-US" b="1">
                <a:solidFill>
                  <a:srgbClr val="CC0000"/>
                </a:solidFill>
              </a:rPr>
              <a:t>phân bón,  thuốc trừ sâu</a:t>
            </a:r>
          </a:p>
        </p:txBody>
      </p:sp>
      <p:sp>
        <p:nvSpPr>
          <p:cNvPr id="16406" name="AutoShape 22"/>
          <p:cNvSpPr>
            <a:spLocks/>
          </p:cNvSpPr>
          <p:nvPr/>
        </p:nvSpPr>
        <p:spPr bwMode="auto">
          <a:xfrm>
            <a:off x="7848600" y="4267200"/>
            <a:ext cx="228600" cy="1905000"/>
          </a:xfrm>
          <a:prstGeom prst="rightBrace">
            <a:avLst>
              <a:gd name="adj1" fmla="val 69444"/>
              <a:gd name="adj2" fmla="val 50000"/>
            </a:avLst>
          </a:prstGeom>
          <a:noFill/>
          <a:ln w="28575">
            <a:solidFill>
              <a:schemeClr val="tx1"/>
            </a:solidFill>
            <a:round/>
            <a:headEnd/>
            <a:tailEnd/>
          </a:ln>
          <a:effectLst/>
        </p:spPr>
        <p:txBody>
          <a:bodyPr wrap="none" anchor="ctr"/>
          <a:lstStyle/>
          <a:p>
            <a:pPr algn="ctr" eaLnBrk="0" hangingPunct="0"/>
            <a:endParaRPr lang="en-US" b="1"/>
          </a:p>
        </p:txBody>
      </p:sp>
      <p:sp>
        <p:nvSpPr>
          <p:cNvPr id="16407" name="Text Box 23"/>
          <p:cNvSpPr txBox="1">
            <a:spLocks noChangeArrowheads="1"/>
          </p:cNvSpPr>
          <p:nvPr/>
        </p:nvSpPr>
        <p:spPr bwMode="auto">
          <a:xfrm>
            <a:off x="1676400" y="5791200"/>
            <a:ext cx="2362200" cy="366713"/>
          </a:xfrm>
          <a:prstGeom prst="rect">
            <a:avLst/>
          </a:prstGeom>
          <a:noFill/>
          <a:ln w="9525">
            <a:noFill/>
            <a:miter lim="800000"/>
            <a:headEnd/>
            <a:tailEnd/>
          </a:ln>
          <a:effectLst/>
        </p:spPr>
        <p:txBody>
          <a:bodyPr>
            <a:spAutoFit/>
          </a:bodyPr>
          <a:lstStyle/>
          <a:p>
            <a:pPr eaLnBrk="0" hangingPunct="0">
              <a:spcBef>
                <a:spcPct val="50000"/>
              </a:spcBef>
            </a:pPr>
            <a:r>
              <a:rPr lang="en-US" b="1"/>
              <a:t>Lượng rác thải tăng</a:t>
            </a:r>
          </a:p>
        </p:txBody>
      </p:sp>
      <p:sp>
        <p:nvSpPr>
          <p:cNvPr id="16408" name="Text Box 24"/>
          <p:cNvSpPr txBox="1">
            <a:spLocks noChangeArrowheads="1"/>
          </p:cNvSpPr>
          <p:nvPr/>
        </p:nvSpPr>
        <p:spPr bwMode="auto">
          <a:xfrm>
            <a:off x="4724400" y="5562600"/>
            <a:ext cx="2073275" cy="366713"/>
          </a:xfrm>
          <a:prstGeom prst="rect">
            <a:avLst/>
          </a:prstGeom>
          <a:noFill/>
          <a:ln w="9525">
            <a:noFill/>
            <a:miter lim="800000"/>
            <a:headEnd/>
            <a:tailEnd/>
          </a:ln>
          <a:effectLst/>
        </p:spPr>
        <p:txBody>
          <a:bodyPr>
            <a:spAutoFit/>
          </a:bodyPr>
          <a:lstStyle/>
          <a:p>
            <a:pPr eaLnBrk="0" hangingPunct="0"/>
            <a:endParaRPr lang="en-US"/>
          </a:p>
        </p:txBody>
      </p:sp>
      <p:sp>
        <p:nvSpPr>
          <p:cNvPr id="16409" name="Text Box 25"/>
          <p:cNvSpPr txBox="1">
            <a:spLocks noChangeArrowheads="1"/>
          </p:cNvSpPr>
          <p:nvPr/>
        </p:nvSpPr>
        <p:spPr bwMode="auto">
          <a:xfrm>
            <a:off x="4419600" y="5791200"/>
            <a:ext cx="3276600" cy="366713"/>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CC0000"/>
                </a:solidFill>
              </a:rPr>
              <a:t>Xử lí rác không hợp vệ sinh</a:t>
            </a:r>
          </a:p>
        </p:txBody>
      </p:sp>
      <p:sp>
        <p:nvSpPr>
          <p:cNvPr id="16410" name="Text Box 26"/>
          <p:cNvSpPr txBox="1">
            <a:spLocks noChangeArrowheads="1"/>
          </p:cNvSpPr>
          <p:nvPr/>
        </p:nvSpPr>
        <p:spPr bwMode="auto">
          <a:xfrm>
            <a:off x="8153400" y="4419600"/>
            <a:ext cx="990600" cy="1465263"/>
          </a:xfrm>
          <a:prstGeom prst="rect">
            <a:avLst/>
          </a:prstGeom>
          <a:noFill/>
          <a:ln w="9525">
            <a:noFill/>
            <a:miter lim="800000"/>
            <a:headEnd/>
            <a:tailEnd/>
          </a:ln>
          <a:effectLst/>
        </p:spPr>
        <p:txBody>
          <a:bodyPr>
            <a:spAutoFit/>
          </a:bodyPr>
          <a:lstStyle/>
          <a:p>
            <a:pPr eaLnBrk="0" hangingPunct="0">
              <a:spcBef>
                <a:spcPct val="50000"/>
              </a:spcBef>
            </a:pPr>
            <a:r>
              <a:rPr lang="en-US" b="1"/>
              <a:t>Ô nhiễm môi trường đất </a:t>
            </a:r>
          </a:p>
        </p:txBody>
      </p:sp>
      <p:sp>
        <p:nvSpPr>
          <p:cNvPr id="16411" name="Line 27"/>
          <p:cNvSpPr>
            <a:spLocks noChangeShapeType="1"/>
          </p:cNvSpPr>
          <p:nvPr/>
        </p:nvSpPr>
        <p:spPr bwMode="auto">
          <a:xfrm flipV="1">
            <a:off x="1447800" y="5257800"/>
            <a:ext cx="228600" cy="228600"/>
          </a:xfrm>
          <a:prstGeom prst="line">
            <a:avLst/>
          </a:prstGeom>
          <a:noFill/>
          <a:ln w="9525">
            <a:solidFill>
              <a:schemeClr val="tx1"/>
            </a:solidFill>
            <a:round/>
            <a:headEnd/>
            <a:tailEnd type="triangle" w="med" len="med"/>
          </a:ln>
          <a:effectLst/>
        </p:spPr>
        <p:txBody>
          <a:bodyPr/>
          <a:lstStyle/>
          <a:p>
            <a:endParaRPr lang="en-US"/>
          </a:p>
        </p:txBody>
      </p:sp>
      <p:sp>
        <p:nvSpPr>
          <p:cNvPr id="16412" name="Line 28"/>
          <p:cNvSpPr>
            <a:spLocks noChangeShapeType="1"/>
          </p:cNvSpPr>
          <p:nvPr/>
        </p:nvSpPr>
        <p:spPr bwMode="auto">
          <a:xfrm>
            <a:off x="1447800" y="5638800"/>
            <a:ext cx="152400" cy="304800"/>
          </a:xfrm>
          <a:prstGeom prst="line">
            <a:avLst/>
          </a:prstGeom>
          <a:noFill/>
          <a:ln w="9525">
            <a:solidFill>
              <a:schemeClr val="tx1"/>
            </a:solidFill>
            <a:round/>
            <a:headEnd/>
            <a:tailEnd type="triangle" w="med" len="med"/>
          </a:ln>
          <a:effectLst/>
        </p:spPr>
        <p:txBody>
          <a:bodyPr/>
          <a:lstStyle/>
          <a:p>
            <a:endParaRPr lang="en-US"/>
          </a:p>
        </p:txBody>
      </p:sp>
      <p:sp>
        <p:nvSpPr>
          <p:cNvPr id="16413" name="Line 29"/>
          <p:cNvSpPr>
            <a:spLocks noChangeShapeType="1"/>
          </p:cNvSpPr>
          <p:nvPr/>
        </p:nvSpPr>
        <p:spPr bwMode="auto">
          <a:xfrm>
            <a:off x="4114800" y="6019800"/>
            <a:ext cx="228600" cy="0"/>
          </a:xfrm>
          <a:prstGeom prst="line">
            <a:avLst/>
          </a:prstGeom>
          <a:noFill/>
          <a:ln w="9525">
            <a:solidFill>
              <a:schemeClr val="tx1"/>
            </a:solidFill>
            <a:round/>
            <a:headEnd/>
            <a:tailEnd type="triangle" w="med" len="med"/>
          </a:ln>
          <a:effectLst/>
        </p:spPr>
        <p:txBody>
          <a:bodyPr/>
          <a:lstStyle/>
          <a:p>
            <a:endParaRPr lang="en-US"/>
          </a:p>
        </p:txBody>
      </p:sp>
      <p:sp>
        <p:nvSpPr>
          <p:cNvPr id="16414" name="Line 30"/>
          <p:cNvSpPr>
            <a:spLocks noChangeShapeType="1"/>
          </p:cNvSpPr>
          <p:nvPr/>
        </p:nvSpPr>
        <p:spPr bwMode="auto">
          <a:xfrm>
            <a:off x="5410200" y="5029200"/>
            <a:ext cx="304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6415" name="Line 31"/>
          <p:cNvSpPr>
            <a:spLocks noChangeShapeType="1"/>
          </p:cNvSpPr>
          <p:nvPr/>
        </p:nvSpPr>
        <p:spPr bwMode="auto">
          <a:xfrm>
            <a:off x="3200400" y="4953000"/>
            <a:ext cx="304800" cy="0"/>
          </a:xfrm>
          <a:prstGeom prst="line">
            <a:avLst/>
          </a:prstGeom>
          <a:noFill/>
          <a:ln w="9525">
            <a:solidFill>
              <a:schemeClr val="tx1"/>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7411" name="Oval 3"/>
          <p:cNvSpPr>
            <a:spLocks noChangeArrowheads="1"/>
          </p:cNvSpPr>
          <p:nvPr/>
        </p:nvSpPr>
        <p:spPr bwMode="auto">
          <a:xfrm>
            <a:off x="2743200" y="2514600"/>
            <a:ext cx="3733800" cy="1981200"/>
          </a:xfrm>
          <a:prstGeom prst="ellipse">
            <a:avLst/>
          </a:prstGeom>
          <a:solidFill>
            <a:srgbClr val="99FF99"/>
          </a:solidFill>
          <a:ln w="9525">
            <a:solidFill>
              <a:schemeClr val="tx1"/>
            </a:solidFill>
            <a:round/>
            <a:headEnd/>
            <a:tailEnd/>
          </a:ln>
          <a:effectLst/>
        </p:spPr>
        <p:txBody>
          <a:bodyPr wrap="none" anchor="ctr"/>
          <a:lstStyle/>
          <a:p>
            <a:pPr algn="ctr"/>
            <a:r>
              <a:rPr lang="en-US" sz="2400" b="1"/>
              <a:t>HOẠT ĐỘNG 3: </a:t>
            </a:r>
          </a:p>
          <a:p>
            <a:pPr algn="ctr"/>
            <a:r>
              <a:rPr lang="en-US" sz="2400" b="1"/>
              <a:t>BÀI HỌC</a:t>
            </a:r>
          </a:p>
        </p:txBody>
      </p:sp>
      <p:sp>
        <p:nvSpPr>
          <p:cNvPr id="17412" name="AutoShape 4"/>
          <p:cNvSpPr>
            <a:spLocks noChangeArrowheads="1"/>
          </p:cNvSpPr>
          <p:nvPr/>
        </p:nvSpPr>
        <p:spPr bwMode="auto">
          <a:xfrm>
            <a:off x="533400" y="4114800"/>
            <a:ext cx="8610600" cy="1447800"/>
          </a:xfrm>
          <a:prstGeom prst="flowChartTerminator">
            <a:avLst/>
          </a:prstGeom>
          <a:solidFill>
            <a:srgbClr val="99FF99"/>
          </a:solidFill>
          <a:ln w="9525">
            <a:solidFill>
              <a:schemeClr val="tx1"/>
            </a:solidFill>
            <a:miter lim="800000"/>
            <a:headEnd/>
            <a:tailEnd/>
          </a:ln>
          <a:effectLst/>
        </p:spPr>
        <p:txBody>
          <a:bodyPr wrap="none" anchor="ctr"/>
          <a:lstStyle/>
          <a:p>
            <a:r>
              <a:rPr lang="en-US" sz="2400" b="1"/>
              <a:t>Nêu nguyên nhân làm cho môi trường đất trồng ngày</a:t>
            </a:r>
          </a:p>
          <a:p>
            <a:r>
              <a:rPr lang="en-US" sz="2400" b="1"/>
              <a:t> càng bị thu hẹp và suy thoái.</a:t>
            </a:r>
          </a:p>
        </p:txBody>
      </p:sp>
      <p:sp>
        <p:nvSpPr>
          <p:cNvPr id="17413" name="AutoShape 5"/>
          <p:cNvSpPr>
            <a:spLocks noChangeArrowheads="1"/>
          </p:cNvSpPr>
          <p:nvPr/>
        </p:nvSpPr>
        <p:spPr bwMode="auto">
          <a:xfrm>
            <a:off x="0" y="3352800"/>
            <a:ext cx="9144000" cy="3276600"/>
          </a:xfrm>
          <a:prstGeom prst="flowChartAlternateProcess">
            <a:avLst/>
          </a:prstGeom>
          <a:solidFill>
            <a:srgbClr val="FFCCFF"/>
          </a:solidFill>
          <a:ln w="9525">
            <a:solidFill>
              <a:schemeClr val="tx1"/>
            </a:solidFill>
            <a:miter lim="800000"/>
            <a:headEnd/>
            <a:tailEnd/>
          </a:ln>
          <a:effectLst/>
        </p:spPr>
        <p:txBody>
          <a:bodyPr wrap="none" anchor="ctr"/>
          <a:lstStyle/>
          <a:p>
            <a:r>
              <a:rPr lang="en-US" sz="2000" b="1"/>
              <a:t>Có nhiều nguyên nhân làm cho đất trồng ngày càng bị thu hẹp và suy </a:t>
            </a:r>
          </a:p>
          <a:p>
            <a:r>
              <a:rPr lang="en-US" sz="2000" b="1"/>
              <a:t>thoái:</a:t>
            </a:r>
          </a:p>
          <a:p>
            <a:r>
              <a:rPr lang="en-US" sz="2000" b="1"/>
              <a:t>-Dân số gia tăng, nhu cầu chỗ ở tăng, nhu cầu lương thực tăng, đất </a:t>
            </a:r>
          </a:p>
          <a:p>
            <a:r>
              <a:rPr lang="en-US" sz="2000" b="1"/>
              <a:t>trồng bị thu hẹp. Vì vậy người ta phải ta phải tìm cách tăng năng xuất </a:t>
            </a:r>
          </a:p>
          <a:p>
            <a:r>
              <a:rPr lang="en-US" sz="2000" b="1"/>
              <a:t>cây trồng, trong đó có biện pháp bón phân hoá học, sử dụng thuốc trừ </a:t>
            </a:r>
          </a:p>
          <a:p>
            <a:r>
              <a:rPr lang="en-US" sz="2000" b="1"/>
              <a:t>sâu, thuốc diệt cỏ,…Những việc làm đó khiến cho môi trường đất, nước </a:t>
            </a:r>
          </a:p>
          <a:p>
            <a:r>
              <a:rPr lang="en-US" sz="2000" b="1"/>
              <a:t>bị ô nhiễm.</a:t>
            </a:r>
          </a:p>
          <a:p>
            <a:pPr>
              <a:buFontTx/>
              <a:buChar char="-"/>
            </a:pPr>
            <a:r>
              <a:rPr lang="en-US" sz="2000" b="1"/>
              <a:t>Dân số tăng, lượng rác thải tăng, việc xử lí rác thải không  hợp vệ sinh </a:t>
            </a:r>
          </a:p>
          <a:p>
            <a:r>
              <a:rPr lang="en-US" sz="2000" b="1"/>
              <a:t>cũng là nguyên nhân gây ô nhiễm môi trường đất.</a:t>
            </a:r>
          </a:p>
        </p:txBody>
      </p:sp>
      <p:sp>
        <p:nvSpPr>
          <p:cNvPr id="17414" name="Text Box 6"/>
          <p:cNvSpPr txBox="1">
            <a:spLocks noChangeArrowheads="1"/>
          </p:cNvSpPr>
          <p:nvPr/>
        </p:nvSpPr>
        <p:spPr bwMode="auto">
          <a:xfrm>
            <a:off x="304800" y="1600200"/>
            <a:ext cx="2819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7415" name="Text Box 7"/>
          <p:cNvSpPr txBox="1">
            <a:spLocks noChangeArrowheads="1"/>
          </p:cNvSpPr>
          <p:nvPr/>
        </p:nvSpPr>
        <p:spPr bwMode="auto">
          <a:xfrm>
            <a:off x="0" y="1676400"/>
            <a:ext cx="4724400" cy="396875"/>
          </a:xfrm>
          <a:prstGeom prst="rect">
            <a:avLst/>
          </a:prstGeom>
          <a:noFill/>
          <a:ln w="9525">
            <a:noFill/>
            <a:miter lim="800000"/>
            <a:headEnd/>
            <a:tailEnd/>
          </a:ln>
          <a:effectLst/>
        </p:spPr>
        <p:txBody>
          <a:bodyPr>
            <a:spAutoFit/>
          </a:bodyPr>
          <a:lstStyle/>
          <a:p>
            <a:pPr>
              <a:spcBef>
                <a:spcPct val="50000"/>
              </a:spcBef>
            </a:pPr>
            <a:r>
              <a:rPr lang="en-US" sz="2000" b="1">
                <a:solidFill>
                  <a:srgbClr val="800000"/>
                </a:solidFill>
              </a:rPr>
              <a:t>I. Nguyên nhân đất trồng bị thu hẹp </a:t>
            </a:r>
          </a:p>
        </p:txBody>
      </p:sp>
      <p:sp>
        <p:nvSpPr>
          <p:cNvPr id="17416" name="Text Box 8"/>
          <p:cNvSpPr txBox="1">
            <a:spLocks noChangeArrowheads="1"/>
          </p:cNvSpPr>
          <p:nvPr/>
        </p:nvSpPr>
        <p:spPr bwMode="auto">
          <a:xfrm>
            <a:off x="0" y="2133600"/>
            <a:ext cx="5257800" cy="396875"/>
          </a:xfrm>
          <a:prstGeom prst="rect">
            <a:avLst/>
          </a:prstGeom>
          <a:noFill/>
          <a:ln w="9525">
            <a:noFill/>
            <a:miter lim="800000"/>
            <a:headEnd/>
            <a:tailEnd/>
          </a:ln>
          <a:effectLst/>
        </p:spPr>
        <p:txBody>
          <a:bodyPr>
            <a:spAutoFit/>
          </a:bodyPr>
          <a:lstStyle/>
          <a:p>
            <a:pPr>
              <a:spcBef>
                <a:spcPct val="50000"/>
              </a:spcBef>
            </a:pPr>
            <a:r>
              <a:rPr lang="en-US" sz="2000" b="1">
                <a:solidFill>
                  <a:srgbClr val="800000"/>
                </a:solidFill>
              </a:rPr>
              <a:t>II. Nguyên nhân đất trồng bị suy thoái</a:t>
            </a:r>
          </a:p>
        </p:txBody>
      </p:sp>
      <p:sp>
        <p:nvSpPr>
          <p:cNvPr id="17417" name="Text Box 9"/>
          <p:cNvSpPr txBox="1">
            <a:spLocks noChangeArrowheads="1"/>
          </p:cNvSpPr>
          <p:nvPr/>
        </p:nvSpPr>
        <p:spPr bwMode="auto">
          <a:xfrm>
            <a:off x="0" y="2514600"/>
            <a:ext cx="3505200" cy="396875"/>
          </a:xfrm>
          <a:prstGeom prst="rect">
            <a:avLst/>
          </a:prstGeom>
          <a:noFill/>
          <a:ln w="9525">
            <a:noFill/>
            <a:miter lim="800000"/>
            <a:headEnd/>
            <a:tailEnd/>
          </a:ln>
          <a:effectLst/>
        </p:spPr>
        <p:txBody>
          <a:bodyPr>
            <a:spAutoFit/>
          </a:bodyPr>
          <a:lstStyle/>
          <a:p>
            <a:pPr>
              <a:spcBef>
                <a:spcPct val="50000"/>
              </a:spcBef>
            </a:pPr>
            <a:r>
              <a:rPr lang="en-US" sz="2000" b="1">
                <a:solidFill>
                  <a:srgbClr val="800000"/>
                </a:solidFill>
              </a:rPr>
              <a:t>III.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7411"/>
                                        </p:tgtEl>
                                        <p:attrNameLst>
                                          <p:attrName>ppt_x</p:attrName>
                                        </p:attrNameLst>
                                      </p:cBhvr>
                                      <p:tavLst>
                                        <p:tav tm="0">
                                          <p:val>
                                            <p:strVal val="ppt_x"/>
                                          </p:val>
                                        </p:tav>
                                        <p:tav tm="100000">
                                          <p:val>
                                            <p:strVal val="ppt_x"/>
                                          </p:val>
                                        </p:tav>
                                      </p:tavLst>
                                    </p:anim>
                                    <p:anim calcmode="lin" valueType="num">
                                      <p:cBhvr additive="base">
                                        <p:cTn id="12" dur="500"/>
                                        <p:tgtEl>
                                          <p:spTgt spid="17411"/>
                                        </p:tgtEl>
                                        <p:attrNameLst>
                                          <p:attrName>ppt_y</p:attrName>
                                        </p:attrNameLst>
                                      </p:cBhvr>
                                      <p:tavLst>
                                        <p:tav tm="0">
                                          <p:val>
                                            <p:strVal val="ppt_y"/>
                                          </p:val>
                                        </p:tav>
                                        <p:tav tm="100000">
                                          <p:val>
                                            <p:strVal val="1+ppt_h/2"/>
                                          </p:val>
                                        </p:tav>
                                      </p:tavLst>
                                    </p:anim>
                                    <p:set>
                                      <p:cBhvr>
                                        <p:cTn id="13" dur="1" fill="hold">
                                          <p:stCondLst>
                                            <p:cond delay="499"/>
                                          </p:stCondLst>
                                        </p:cTn>
                                        <p:tgtEl>
                                          <p:spTgt spid="174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nodePh="1">
                                  <p:stCondLst>
                                    <p:cond delay="0"/>
                                  </p:stCondLst>
                                  <p:endCondLst>
                                    <p:cond evt="begin" delay="0">
                                      <p:tn val="16"/>
                                    </p:cond>
                                  </p:endCondLst>
                                  <p:childTnLst>
                                    <p:set>
                                      <p:cBhvr>
                                        <p:cTn id="17" dur="1" fill="hold">
                                          <p:stCondLst>
                                            <p:cond delay="0"/>
                                          </p:stCondLst>
                                        </p:cTn>
                                        <p:tgtEl>
                                          <p:spTgt spid="17414"/>
                                        </p:tgtEl>
                                        <p:attrNameLst>
                                          <p:attrName>style.visibility</p:attrName>
                                        </p:attrNameLst>
                                      </p:cBhvr>
                                      <p:to>
                                        <p:strVal val="visible"/>
                                      </p:to>
                                    </p:set>
                                    <p:animEffect transition="in" filter="circle(in)">
                                      <p:cBhvr>
                                        <p:cTn id="18" dur="2000"/>
                                        <p:tgtEl>
                                          <p:spTgt spid="174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7415"/>
                                        </p:tgtEl>
                                        <p:attrNameLst>
                                          <p:attrName>style.visibility</p:attrName>
                                        </p:attrNameLst>
                                      </p:cBhvr>
                                      <p:to>
                                        <p:strVal val="visible"/>
                                      </p:to>
                                    </p:set>
                                    <p:animEffect transition="in" filter="circle(in)">
                                      <p:cBhvr>
                                        <p:cTn id="21" dur="2000"/>
                                        <p:tgtEl>
                                          <p:spTgt spid="1741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circle(in)">
                                      <p:cBhvr>
                                        <p:cTn id="24" dur="2000"/>
                                        <p:tgtEl>
                                          <p:spTgt spid="1741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412"/>
                                        </p:tgtEl>
                                        <p:attrNameLst>
                                          <p:attrName>style.visibility</p:attrName>
                                        </p:attrNameLst>
                                      </p:cBhvr>
                                      <p:to>
                                        <p:strVal val="visible"/>
                                      </p:to>
                                    </p:set>
                                    <p:animEffect transition="in" filter="circle(in)">
                                      <p:cBhvr>
                                        <p:cTn id="29" dur="2000"/>
                                        <p:tgtEl>
                                          <p:spTgt spid="174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17412"/>
                                        </p:tgtEl>
                                        <p:attrNameLst>
                                          <p:attrName>ppt_x</p:attrName>
                                        </p:attrNameLst>
                                      </p:cBhvr>
                                      <p:tavLst>
                                        <p:tav tm="0">
                                          <p:val>
                                            <p:strVal val="ppt_x"/>
                                          </p:val>
                                        </p:tav>
                                        <p:tav tm="100000">
                                          <p:val>
                                            <p:strVal val="ppt_x"/>
                                          </p:val>
                                        </p:tav>
                                      </p:tavLst>
                                    </p:anim>
                                    <p:anim calcmode="lin" valueType="num">
                                      <p:cBhvr additive="base">
                                        <p:cTn id="34" dur="500"/>
                                        <p:tgtEl>
                                          <p:spTgt spid="17412"/>
                                        </p:tgtEl>
                                        <p:attrNameLst>
                                          <p:attrName>ppt_y</p:attrName>
                                        </p:attrNameLst>
                                      </p:cBhvr>
                                      <p:tavLst>
                                        <p:tav tm="0">
                                          <p:val>
                                            <p:strVal val="ppt_y"/>
                                          </p:val>
                                        </p:tav>
                                        <p:tav tm="100000">
                                          <p:val>
                                            <p:strVal val="1+ppt_h/2"/>
                                          </p:val>
                                        </p:tav>
                                      </p:tavLst>
                                    </p:anim>
                                    <p:set>
                                      <p:cBhvr>
                                        <p:cTn id="35" dur="1" fill="hold">
                                          <p:stCondLst>
                                            <p:cond delay="499"/>
                                          </p:stCondLst>
                                        </p:cTn>
                                        <p:tgtEl>
                                          <p:spTgt spid="174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7413"/>
                                        </p:tgtEl>
                                        <p:attrNameLst>
                                          <p:attrName>style.visibility</p:attrName>
                                        </p:attrNameLst>
                                      </p:cBhvr>
                                      <p:to>
                                        <p:strVal val="visible"/>
                                      </p:to>
                                    </p:set>
                                    <p:animEffect transition="in" filter="box(in)">
                                      <p:cBhvr>
                                        <p:cTn id="40" dur="500"/>
                                        <p:tgtEl>
                                          <p:spTgt spid="174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7417"/>
                                        </p:tgtEl>
                                        <p:attrNameLst>
                                          <p:attrName>style.visibility</p:attrName>
                                        </p:attrNameLst>
                                      </p:cBhvr>
                                      <p:to>
                                        <p:strVal val="visible"/>
                                      </p:to>
                                    </p:set>
                                    <p:animEffect transition="in" filter="circle(in)">
                                      <p:cBhvr>
                                        <p:cTn id="45"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1" grpId="1" animBg="1"/>
      <p:bldP spid="17412" grpId="0" animBg="1"/>
      <p:bldP spid="17412" grpId="1" animBg="1"/>
      <p:bldP spid="17413" grpId="0" animBg="1"/>
      <p:bldP spid="17414" grpId="0"/>
      <p:bldP spid="17415" grpId="0"/>
      <p:bldP spid="17416" grpId="0"/>
      <p:bldP spid="174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6248400" y="6858000"/>
            <a:ext cx="2895600" cy="0"/>
          </a:xfrm>
          <a:prstGeom prst="line">
            <a:avLst/>
          </a:prstGeom>
          <a:noFill/>
          <a:ln w="38100">
            <a:solidFill>
              <a:srgbClr val="00FF00"/>
            </a:solidFill>
            <a:round/>
            <a:headEnd/>
            <a:tailEnd/>
          </a:ln>
          <a:effectLst/>
        </p:spPr>
        <p:txBody>
          <a:bodyPr/>
          <a:lstStyle/>
          <a:p>
            <a:endParaRPr lang="en-US"/>
          </a:p>
        </p:txBody>
      </p:sp>
      <p:sp>
        <p:nvSpPr>
          <p:cNvPr id="18435" name="Oval 3" descr="Parchment"/>
          <p:cNvSpPr>
            <a:spLocks noChangeArrowheads="1"/>
          </p:cNvSpPr>
          <p:nvPr/>
        </p:nvSpPr>
        <p:spPr bwMode="auto">
          <a:xfrm>
            <a:off x="6324600" y="5715000"/>
            <a:ext cx="552450" cy="381000"/>
          </a:xfrm>
          <a:prstGeom prst="ellipse">
            <a:avLst/>
          </a:prstGeom>
          <a:blipFill dpi="0" rotWithShape="1">
            <a:blip r:embed="rId5"/>
            <a:srcRect/>
            <a:tile tx="0" ty="0" sx="100000" sy="100000" flip="none" algn="tl"/>
          </a:blipFill>
          <a:ln w="57150">
            <a:solidFill>
              <a:srgbClr val="FF3300"/>
            </a:solidFill>
            <a:round/>
            <a:headEnd/>
            <a:tailEnd/>
          </a:ln>
          <a:effectLst/>
        </p:spPr>
        <p:txBody>
          <a:bodyPr wrap="none" anchor="ctr"/>
          <a:lstStyle/>
          <a:p>
            <a:pPr algn="ctr" eaLnBrk="0" hangingPunct="0"/>
            <a:endParaRPr lang="vi-VN" sz="2400">
              <a:solidFill>
                <a:srgbClr val="FF00FF"/>
              </a:solidFill>
            </a:endParaRPr>
          </a:p>
        </p:txBody>
      </p:sp>
      <p:sp>
        <p:nvSpPr>
          <p:cNvPr id="18436" name="Oval 4" descr="Parchment"/>
          <p:cNvSpPr>
            <a:spLocks noChangeArrowheads="1"/>
          </p:cNvSpPr>
          <p:nvPr/>
        </p:nvSpPr>
        <p:spPr bwMode="auto">
          <a:xfrm>
            <a:off x="3048000" y="6248400"/>
            <a:ext cx="552450" cy="381000"/>
          </a:xfrm>
          <a:prstGeom prst="ellipse">
            <a:avLst/>
          </a:prstGeom>
          <a:blipFill dpi="0" rotWithShape="1">
            <a:blip r:embed="rId5"/>
            <a:srcRect/>
            <a:tile tx="0" ty="0" sx="100000" sy="100000" flip="none" algn="tl"/>
          </a:blipFill>
          <a:ln w="57150">
            <a:solidFill>
              <a:srgbClr val="FF3300"/>
            </a:solidFill>
            <a:round/>
            <a:headEnd/>
            <a:tailEnd/>
          </a:ln>
          <a:effectLst/>
        </p:spPr>
        <p:txBody>
          <a:bodyPr wrap="none" anchor="ctr"/>
          <a:lstStyle/>
          <a:p>
            <a:pPr algn="ctr" eaLnBrk="0" hangingPunct="0"/>
            <a:endParaRPr lang="vi-VN" sz="2400">
              <a:solidFill>
                <a:srgbClr val="FF00FF"/>
              </a:solidFill>
            </a:endParaRPr>
          </a:p>
        </p:txBody>
      </p:sp>
      <p:sp>
        <p:nvSpPr>
          <p:cNvPr id="18437" name="Rectangle 5"/>
          <p:cNvSpPr>
            <a:spLocks noChangeArrowheads="1"/>
          </p:cNvSpPr>
          <p:nvPr/>
        </p:nvSpPr>
        <p:spPr bwMode="auto">
          <a:xfrm>
            <a:off x="2971800" y="1273175"/>
            <a:ext cx="3352800" cy="5584825"/>
          </a:xfrm>
          <a:prstGeom prst="rect">
            <a:avLst/>
          </a:prstGeom>
          <a:noFill/>
          <a:ln w="9525">
            <a:noFill/>
            <a:miter lim="800000"/>
            <a:headEnd/>
            <a:tailEnd/>
          </a:ln>
          <a:effectLst/>
        </p:spPr>
        <p:txBody>
          <a:bodyPr>
            <a:spAutoFit/>
          </a:bodyPr>
          <a:lstStyle/>
          <a:p>
            <a:pPr marL="342900" indent="-342900"/>
            <a:r>
              <a:rPr lang="en-US" b="1">
                <a:solidFill>
                  <a:schemeClr val="accent2"/>
                </a:solidFill>
              </a:rPr>
              <a:t>          Khoanh tròn trước ý </a:t>
            </a:r>
          </a:p>
          <a:p>
            <a:pPr marL="342900" indent="-342900"/>
            <a:r>
              <a:rPr lang="en-US" b="1">
                <a:solidFill>
                  <a:schemeClr val="accent2"/>
                </a:solidFill>
              </a:rPr>
              <a:t>đúng nhất</a:t>
            </a:r>
          </a:p>
          <a:p>
            <a:pPr marL="342900" indent="-342900"/>
            <a:r>
              <a:rPr lang="en-US" b="1">
                <a:solidFill>
                  <a:srgbClr val="FF0066"/>
                </a:solidFill>
              </a:rPr>
              <a:t>Nguyên nhân làm đất </a:t>
            </a:r>
          </a:p>
          <a:p>
            <a:pPr marL="342900" indent="-342900"/>
            <a:r>
              <a:rPr lang="en-US" b="1">
                <a:solidFill>
                  <a:srgbClr val="FF0066"/>
                </a:solidFill>
              </a:rPr>
              <a:t>trồng bị suy thoái là:</a:t>
            </a:r>
          </a:p>
          <a:p>
            <a:pPr marL="342900" indent="-342900"/>
            <a:r>
              <a:rPr lang="en-US" b="1">
                <a:solidFill>
                  <a:srgbClr val="006600"/>
                </a:solidFill>
              </a:rPr>
              <a:t> A. </a:t>
            </a:r>
            <a:r>
              <a:rPr lang="en-US" b="1"/>
              <a:t> Dân số tăng, nhu cầu</a:t>
            </a:r>
          </a:p>
          <a:p>
            <a:pPr marL="342900" indent="-342900"/>
            <a:r>
              <a:rPr lang="en-US" b="1"/>
              <a:t> lương thực tăng, diện tích đất bị thu hẹp, Người ta phải dùng các biện pháp</a:t>
            </a:r>
          </a:p>
          <a:p>
            <a:pPr marL="342900" indent="-342900"/>
            <a:r>
              <a:rPr lang="en-US" b="1"/>
              <a:t> để tăng năng xuất cây  trồng,trong đó có  biện pháp sử dụng thuốc trừ sâu, thuốc diệt cỏ, phân bón hoá học,…</a:t>
            </a:r>
          </a:p>
          <a:p>
            <a:pPr marL="342900" indent="-342900"/>
            <a:endParaRPr lang="en-US" b="1"/>
          </a:p>
          <a:p>
            <a:pPr marL="342900" indent="-342900"/>
            <a:r>
              <a:rPr lang="en-US" b="1">
                <a:solidFill>
                  <a:srgbClr val="006600"/>
                </a:solidFill>
              </a:rPr>
              <a:t> B.</a:t>
            </a:r>
            <a:r>
              <a:rPr lang="en-US" b="1"/>
              <a:t>   Dân số tăng, lượng</a:t>
            </a:r>
          </a:p>
          <a:p>
            <a:pPr marL="342900" indent="-342900"/>
            <a:r>
              <a:rPr lang="en-US" b="1"/>
              <a:t> rác thải tăng, rác không</a:t>
            </a:r>
          </a:p>
          <a:p>
            <a:pPr marL="342900" indent="-342900"/>
            <a:r>
              <a:rPr lang="en-US" b="1"/>
              <a:t> được xử  lí hợp vệ sinh…</a:t>
            </a:r>
          </a:p>
          <a:p>
            <a:pPr marL="342900" indent="-342900"/>
            <a:r>
              <a:rPr lang="en-US" b="1"/>
              <a:t> </a:t>
            </a:r>
          </a:p>
          <a:p>
            <a:pPr marL="342900" indent="-342900"/>
            <a:r>
              <a:rPr lang="en-US" b="1">
                <a:solidFill>
                  <a:srgbClr val="006600"/>
                </a:solidFill>
              </a:rPr>
              <a:t>  C.</a:t>
            </a:r>
            <a:r>
              <a:rPr lang="en-US" b="1"/>
              <a:t>      Cả 2 ý trên.</a:t>
            </a:r>
          </a:p>
          <a:p>
            <a:pPr marL="342900" indent="-342900"/>
            <a:endParaRPr lang="en-US" b="1"/>
          </a:p>
        </p:txBody>
      </p:sp>
      <p:sp>
        <p:nvSpPr>
          <p:cNvPr id="18438" name="AutoShape 6"/>
          <p:cNvSpPr>
            <a:spLocks noChangeArrowheads="1"/>
          </p:cNvSpPr>
          <p:nvPr/>
        </p:nvSpPr>
        <p:spPr bwMode="auto">
          <a:xfrm>
            <a:off x="3048000" y="1447800"/>
            <a:ext cx="400050" cy="209550"/>
          </a:xfrm>
          <a:prstGeom prst="star32">
            <a:avLst>
              <a:gd name="adj" fmla="val 37500"/>
            </a:avLst>
          </a:prstGeom>
          <a:solidFill>
            <a:schemeClr val="accent1"/>
          </a:solidFill>
          <a:ln w="9525">
            <a:solidFill>
              <a:schemeClr val="tx1"/>
            </a:solidFill>
            <a:miter lim="800000"/>
            <a:headEnd/>
            <a:tailEnd/>
          </a:ln>
          <a:effectLst/>
        </p:spPr>
        <p:txBody>
          <a:bodyPr wrap="none" anchor="ctr"/>
          <a:lstStyle/>
          <a:p>
            <a:endParaRPr lang="en-US"/>
          </a:p>
        </p:txBody>
      </p:sp>
      <p:sp>
        <p:nvSpPr>
          <p:cNvPr id="18439" name="Oval 7" descr="Parchment"/>
          <p:cNvSpPr>
            <a:spLocks noChangeArrowheads="1"/>
          </p:cNvSpPr>
          <p:nvPr/>
        </p:nvSpPr>
        <p:spPr bwMode="auto">
          <a:xfrm>
            <a:off x="0" y="5943600"/>
            <a:ext cx="533400" cy="495300"/>
          </a:xfrm>
          <a:prstGeom prst="ellipse">
            <a:avLst/>
          </a:prstGeom>
          <a:blipFill dpi="0" rotWithShape="1">
            <a:blip r:embed="rId5"/>
            <a:srcRect/>
            <a:tile tx="0" ty="0" sx="100000" sy="100000" flip="none" algn="tl"/>
          </a:blipFill>
          <a:ln w="57150">
            <a:solidFill>
              <a:srgbClr val="FF3300"/>
            </a:solidFill>
            <a:round/>
            <a:headEnd/>
            <a:tailEnd/>
          </a:ln>
          <a:effectLst/>
        </p:spPr>
        <p:txBody>
          <a:bodyPr wrap="none" anchor="ctr"/>
          <a:lstStyle/>
          <a:p>
            <a:endParaRPr lang="en-US"/>
          </a:p>
        </p:txBody>
      </p:sp>
      <p:sp>
        <p:nvSpPr>
          <p:cNvPr id="18440" name="Text Box 8"/>
          <p:cNvSpPr txBox="1">
            <a:spLocks noChangeArrowheads="1"/>
          </p:cNvSpPr>
          <p:nvPr/>
        </p:nvSpPr>
        <p:spPr bwMode="auto">
          <a:xfrm>
            <a:off x="0" y="1524000"/>
            <a:ext cx="2819400" cy="701675"/>
          </a:xfrm>
          <a:prstGeom prst="rect">
            <a:avLst/>
          </a:prstGeom>
          <a:noFill/>
          <a:ln w="9525">
            <a:noFill/>
            <a:miter lim="800000"/>
            <a:headEnd/>
            <a:tailEnd/>
          </a:ln>
          <a:effectLst/>
        </p:spPr>
        <p:txBody>
          <a:bodyPr>
            <a:spAutoFit/>
          </a:bodyPr>
          <a:lstStyle/>
          <a:p>
            <a:pPr eaLnBrk="0" hangingPunct="0">
              <a:spcBef>
                <a:spcPct val="50000"/>
              </a:spcBef>
            </a:pPr>
            <a:r>
              <a:rPr lang="en-US"/>
              <a:t>         </a:t>
            </a:r>
            <a:r>
              <a:rPr lang="en-US" sz="2000">
                <a:solidFill>
                  <a:srgbClr val="FF0000"/>
                </a:solidFill>
              </a:rPr>
              <a:t>Khoanh tròn vào trước ý đúng nhất </a:t>
            </a:r>
          </a:p>
        </p:txBody>
      </p:sp>
      <p:sp>
        <p:nvSpPr>
          <p:cNvPr id="18441" name="Rectangle 9"/>
          <p:cNvSpPr>
            <a:spLocks noChangeArrowheads="1"/>
          </p:cNvSpPr>
          <p:nvPr/>
        </p:nvSpPr>
        <p:spPr bwMode="auto">
          <a:xfrm>
            <a:off x="0" y="1295400"/>
            <a:ext cx="2895600" cy="5562600"/>
          </a:xfrm>
          <a:prstGeom prst="rect">
            <a:avLst/>
          </a:prstGeom>
          <a:noFill/>
          <a:ln w="38100">
            <a:solidFill>
              <a:srgbClr val="FF00FF"/>
            </a:solidFill>
            <a:miter lim="800000"/>
            <a:headEnd/>
            <a:tailEnd/>
          </a:ln>
          <a:effectLst/>
        </p:spPr>
        <p:txBody>
          <a:bodyPr wrap="none" anchor="ctr"/>
          <a:lstStyle/>
          <a:p>
            <a:pPr algn="ctr"/>
            <a:endParaRPr lang="vi-VN">
              <a:solidFill>
                <a:srgbClr val="0000FF"/>
              </a:solidFill>
            </a:endParaRPr>
          </a:p>
        </p:txBody>
      </p:sp>
      <p:sp>
        <p:nvSpPr>
          <p:cNvPr id="18442" name="AutoShape 10"/>
          <p:cNvSpPr>
            <a:spLocks noChangeArrowheads="1"/>
          </p:cNvSpPr>
          <p:nvPr/>
        </p:nvSpPr>
        <p:spPr bwMode="auto">
          <a:xfrm>
            <a:off x="228600" y="1600200"/>
            <a:ext cx="400050" cy="209550"/>
          </a:xfrm>
          <a:prstGeom prst="star32">
            <a:avLst>
              <a:gd name="adj" fmla="val 37500"/>
            </a:avLst>
          </a:prstGeom>
          <a:solidFill>
            <a:schemeClr val="accent1"/>
          </a:solidFill>
          <a:ln w="9525">
            <a:solidFill>
              <a:schemeClr val="tx1"/>
            </a:solidFill>
            <a:miter lim="800000"/>
            <a:headEnd/>
            <a:tailEnd/>
          </a:ln>
          <a:effectLst/>
        </p:spPr>
        <p:txBody>
          <a:bodyPr wrap="none" anchor="ctr"/>
          <a:lstStyle/>
          <a:p>
            <a:endParaRPr lang="en-US"/>
          </a:p>
        </p:txBody>
      </p:sp>
      <p:sp>
        <p:nvSpPr>
          <p:cNvPr id="18443" name="Oval 11"/>
          <p:cNvSpPr>
            <a:spLocks noChangeArrowheads="1"/>
          </p:cNvSpPr>
          <p:nvPr/>
        </p:nvSpPr>
        <p:spPr bwMode="auto">
          <a:xfrm>
            <a:off x="2209800" y="228600"/>
            <a:ext cx="4343400" cy="828675"/>
          </a:xfrm>
          <a:prstGeom prst="ellipse">
            <a:avLst/>
          </a:prstGeom>
          <a:gradFill rotWithShape="1">
            <a:gsLst>
              <a:gs pos="0">
                <a:srgbClr val="CCFFFF"/>
              </a:gs>
              <a:gs pos="100000">
                <a:srgbClr val="CCFF33"/>
              </a:gs>
            </a:gsLst>
            <a:path path="shape">
              <a:fillToRect l="50000" t="50000" r="50000" b="50000"/>
            </a:path>
          </a:gradFill>
          <a:ln w="38100">
            <a:solidFill>
              <a:srgbClr val="FF3300"/>
            </a:solidFill>
            <a:round/>
            <a:headEnd/>
            <a:tailEnd/>
          </a:ln>
          <a:effectLst/>
        </p:spPr>
        <p:txBody>
          <a:bodyPr wrap="none" anchor="ctr"/>
          <a:lstStyle/>
          <a:p>
            <a:pPr algn="ctr"/>
            <a:r>
              <a:rPr lang="en-US" sz="4000" b="1">
                <a:solidFill>
                  <a:srgbClr val="FF0000"/>
                </a:solidFill>
              </a:rPr>
              <a:t>Ô CỬA BÍ MẬT</a:t>
            </a:r>
            <a:endParaRPr lang="en-US" sz="2400"/>
          </a:p>
        </p:txBody>
      </p:sp>
      <p:pic>
        <p:nvPicPr>
          <p:cNvPr id="18444" name="Picture 12" descr="S128x128P_10496"/>
          <p:cNvPicPr>
            <a:picLocks noChangeAspect="1" noChangeArrowheads="1" noCrop="1"/>
          </p:cNvPicPr>
          <p:nvPr/>
        </p:nvPicPr>
        <p:blipFill>
          <a:blip r:embed="rId6"/>
          <a:srcRect/>
          <a:stretch>
            <a:fillRect/>
          </a:stretch>
        </p:blipFill>
        <p:spPr bwMode="auto">
          <a:xfrm>
            <a:off x="1028700" y="19050"/>
            <a:ext cx="1171575" cy="895350"/>
          </a:xfrm>
          <a:prstGeom prst="rect">
            <a:avLst/>
          </a:prstGeom>
          <a:noFill/>
        </p:spPr>
      </p:pic>
      <p:sp>
        <p:nvSpPr>
          <p:cNvPr id="18445" name="Oval 13"/>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10</a:t>
            </a:r>
          </a:p>
        </p:txBody>
      </p:sp>
      <p:sp>
        <p:nvSpPr>
          <p:cNvPr id="18446" name="Oval 14"/>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9</a:t>
            </a:r>
          </a:p>
        </p:txBody>
      </p:sp>
      <p:sp>
        <p:nvSpPr>
          <p:cNvPr id="18447" name="Oval 15"/>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8</a:t>
            </a:r>
          </a:p>
        </p:txBody>
      </p:sp>
      <p:sp>
        <p:nvSpPr>
          <p:cNvPr id="18448" name="Oval 16"/>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7</a:t>
            </a:r>
          </a:p>
        </p:txBody>
      </p:sp>
      <p:sp>
        <p:nvSpPr>
          <p:cNvPr id="18449" name="Oval 17"/>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6</a:t>
            </a:r>
          </a:p>
        </p:txBody>
      </p:sp>
      <p:sp>
        <p:nvSpPr>
          <p:cNvPr id="18450" name="Oval 18"/>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5</a:t>
            </a:r>
          </a:p>
        </p:txBody>
      </p:sp>
      <p:sp>
        <p:nvSpPr>
          <p:cNvPr id="18451" name="Oval 19"/>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4</a:t>
            </a:r>
          </a:p>
        </p:txBody>
      </p:sp>
      <p:sp>
        <p:nvSpPr>
          <p:cNvPr id="18452" name="Oval 20"/>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3</a:t>
            </a:r>
          </a:p>
        </p:txBody>
      </p:sp>
      <p:sp>
        <p:nvSpPr>
          <p:cNvPr id="18453" name="Oval 21"/>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2</a:t>
            </a:r>
          </a:p>
        </p:txBody>
      </p:sp>
      <p:sp>
        <p:nvSpPr>
          <p:cNvPr id="18454" name="Oval 22"/>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1</a:t>
            </a:r>
          </a:p>
        </p:txBody>
      </p:sp>
      <p:sp>
        <p:nvSpPr>
          <p:cNvPr id="18455" name="Oval 23"/>
          <p:cNvSpPr>
            <a:spLocks noChangeArrowheads="1"/>
          </p:cNvSpPr>
          <p:nvPr/>
        </p:nvSpPr>
        <p:spPr bwMode="auto">
          <a:xfrm>
            <a:off x="7848600" y="0"/>
            <a:ext cx="1066800" cy="1066800"/>
          </a:xfrm>
          <a:prstGeom prst="ellipse">
            <a:avLst/>
          </a:prstGeom>
          <a:gradFill rotWithShape="1">
            <a:gsLst>
              <a:gs pos="0">
                <a:srgbClr val="FFFF99"/>
              </a:gs>
              <a:gs pos="100000">
                <a:srgbClr val="66FF66"/>
              </a:gs>
            </a:gsLst>
            <a:path path="shape">
              <a:fillToRect l="50000" t="50000" r="50000" b="50000"/>
            </a:path>
          </a:gradFill>
          <a:ln w="57150">
            <a:solidFill>
              <a:srgbClr val="0000FF"/>
            </a:solidFill>
            <a:round/>
            <a:headEnd/>
            <a:tailEnd/>
          </a:ln>
          <a:effectLst/>
        </p:spPr>
        <p:txBody>
          <a:bodyPr wrap="none" anchor="ctr"/>
          <a:lstStyle/>
          <a:p>
            <a:pPr algn="ctr"/>
            <a:r>
              <a:rPr lang="en-US" sz="7200">
                <a:solidFill>
                  <a:srgbClr val="FF3300"/>
                </a:solidFill>
              </a:rPr>
              <a:t>0</a:t>
            </a:r>
          </a:p>
        </p:txBody>
      </p:sp>
      <p:sp>
        <p:nvSpPr>
          <p:cNvPr id="18456" name="Rectangle 24"/>
          <p:cNvSpPr>
            <a:spLocks noChangeArrowheads="1"/>
          </p:cNvSpPr>
          <p:nvPr/>
        </p:nvSpPr>
        <p:spPr bwMode="auto">
          <a:xfrm>
            <a:off x="6858000" y="304800"/>
            <a:ext cx="762000" cy="533400"/>
          </a:xfrm>
          <a:prstGeom prst="rect">
            <a:avLst/>
          </a:prstGeom>
          <a:gradFill rotWithShape="1">
            <a:gsLst>
              <a:gs pos="0">
                <a:srgbClr val="FF9900"/>
              </a:gs>
              <a:gs pos="100000">
                <a:srgbClr val="FF9900">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r>
              <a:rPr lang="en-US" b="1">
                <a:solidFill>
                  <a:srgbClr val="FFFF00"/>
                </a:solidFill>
              </a:rPr>
              <a:t>Thời </a:t>
            </a:r>
          </a:p>
          <a:p>
            <a:pPr algn="ctr"/>
            <a:r>
              <a:rPr lang="en-US" b="1">
                <a:solidFill>
                  <a:srgbClr val="FFFF00"/>
                </a:solidFill>
              </a:rPr>
              <a:t>gian</a:t>
            </a:r>
          </a:p>
        </p:txBody>
      </p:sp>
      <p:sp>
        <p:nvSpPr>
          <p:cNvPr id="18457" name="Rectangle 25"/>
          <p:cNvSpPr>
            <a:spLocks noChangeArrowheads="1"/>
          </p:cNvSpPr>
          <p:nvPr/>
        </p:nvSpPr>
        <p:spPr bwMode="auto">
          <a:xfrm>
            <a:off x="0" y="2438400"/>
            <a:ext cx="2895600" cy="3937000"/>
          </a:xfrm>
          <a:prstGeom prst="rect">
            <a:avLst/>
          </a:prstGeom>
          <a:noFill/>
          <a:ln w="9525">
            <a:noFill/>
            <a:miter lim="800000"/>
            <a:headEnd/>
            <a:tailEnd/>
          </a:ln>
          <a:effectLst/>
        </p:spPr>
        <p:txBody>
          <a:bodyPr>
            <a:spAutoFit/>
          </a:bodyPr>
          <a:lstStyle/>
          <a:p>
            <a:pPr marL="342900" indent="-342900"/>
            <a:r>
              <a:rPr lang="en-US" b="1">
                <a:solidFill>
                  <a:srgbClr val="FF0066"/>
                </a:solidFill>
              </a:rPr>
              <a:t>Nguyên nhân làm cho</a:t>
            </a:r>
          </a:p>
          <a:p>
            <a:pPr marL="342900" indent="-342900"/>
            <a:r>
              <a:rPr lang="en-US" b="1">
                <a:solidFill>
                  <a:srgbClr val="800000"/>
                </a:solidFill>
              </a:rPr>
              <a:t> </a:t>
            </a:r>
            <a:r>
              <a:rPr lang="en-US" b="1">
                <a:solidFill>
                  <a:srgbClr val="FF0066"/>
                </a:solidFill>
              </a:rPr>
              <a:t>đất trồng bị thu hẹp là</a:t>
            </a:r>
            <a:r>
              <a:rPr lang="en-US" b="1">
                <a:solidFill>
                  <a:srgbClr val="800000"/>
                </a:solidFill>
              </a:rPr>
              <a:t>:</a:t>
            </a:r>
          </a:p>
          <a:p>
            <a:pPr marL="342900" indent="-342900"/>
            <a:r>
              <a:rPr lang="en-US" b="1"/>
              <a:t>A. Dân số tăng nhanh, </a:t>
            </a:r>
          </a:p>
          <a:p>
            <a:pPr marL="342900" indent="-342900"/>
            <a:r>
              <a:rPr lang="en-US" b="1"/>
              <a:t>nhu cầu chỗ ở tăng.</a:t>
            </a:r>
          </a:p>
          <a:p>
            <a:pPr marL="342900" indent="-342900"/>
            <a:endParaRPr lang="en-US" b="1"/>
          </a:p>
          <a:p>
            <a:pPr marL="342900" indent="-342900"/>
            <a:r>
              <a:rPr lang="en-US" b="1"/>
              <a:t>B. KHKT phát triển,</a:t>
            </a:r>
          </a:p>
          <a:p>
            <a:pPr marL="342900" indent="-342900"/>
            <a:r>
              <a:rPr lang="en-US" b="1"/>
              <a:t> đời sống được nâng</a:t>
            </a:r>
          </a:p>
          <a:p>
            <a:pPr marL="342900" indent="-342900"/>
            <a:r>
              <a:rPr lang="en-US" b="1"/>
              <a:t> cao, con ngươi phải </a:t>
            </a:r>
          </a:p>
          <a:p>
            <a:pPr marL="342900" indent="-342900"/>
            <a:r>
              <a:rPr lang="en-US" b="1"/>
              <a:t>sử dụng đất trồng  để </a:t>
            </a:r>
          </a:p>
          <a:p>
            <a:pPr marL="342900" indent="-342900"/>
            <a:r>
              <a:rPr lang="en-US" b="1"/>
              <a:t>xây dựng nhà máy, </a:t>
            </a:r>
          </a:p>
          <a:p>
            <a:pPr marL="342900" indent="-342900"/>
            <a:r>
              <a:rPr lang="en-US" b="1"/>
              <a:t>xí nghiệp,khu vui chơi, </a:t>
            </a:r>
          </a:p>
          <a:p>
            <a:pPr marL="342900" indent="-342900"/>
            <a:r>
              <a:rPr lang="en-US" b="1"/>
              <a:t>giải trí,…</a:t>
            </a:r>
          </a:p>
          <a:p>
            <a:pPr marL="342900" indent="-342900"/>
            <a:endParaRPr lang="en-US" b="1"/>
          </a:p>
          <a:p>
            <a:pPr marL="342900" indent="-342900"/>
            <a:r>
              <a:rPr lang="en-US" b="1"/>
              <a:t>  C.       Cả 2 ý trên.</a:t>
            </a:r>
          </a:p>
        </p:txBody>
      </p:sp>
      <p:pic>
        <p:nvPicPr>
          <p:cNvPr id="18458" name="Picture 26" descr="untitled"/>
          <p:cNvPicPr>
            <a:picLocks noChangeAspect="1" noChangeArrowheads="1"/>
          </p:cNvPicPr>
          <p:nvPr/>
        </p:nvPicPr>
        <p:blipFill>
          <a:blip r:embed="rId7"/>
          <a:srcRect l="55000" t="12666" r="23000" b="53999"/>
          <a:stretch>
            <a:fillRect/>
          </a:stretch>
        </p:blipFill>
        <p:spPr bwMode="auto">
          <a:xfrm>
            <a:off x="0" y="1295400"/>
            <a:ext cx="2895600" cy="5562600"/>
          </a:xfrm>
          <a:prstGeom prst="rect">
            <a:avLst/>
          </a:prstGeom>
          <a:noFill/>
        </p:spPr>
      </p:pic>
      <p:sp>
        <p:nvSpPr>
          <p:cNvPr id="18459" name="Rectangle 27"/>
          <p:cNvSpPr>
            <a:spLocks noChangeArrowheads="1"/>
          </p:cNvSpPr>
          <p:nvPr/>
        </p:nvSpPr>
        <p:spPr bwMode="auto">
          <a:xfrm>
            <a:off x="990600" y="3657600"/>
            <a:ext cx="822325" cy="685800"/>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a:effectLst/>
        </p:spPr>
        <p:txBody>
          <a:bodyPr wrap="none" anchor="ctr"/>
          <a:lstStyle/>
          <a:p>
            <a:pPr algn="ctr"/>
            <a:r>
              <a:rPr lang="en-US" sz="3600" b="1">
                <a:solidFill>
                  <a:srgbClr val="FF3300"/>
                </a:solidFill>
              </a:rPr>
              <a:t>1</a:t>
            </a:r>
            <a:endParaRPr lang="en-US"/>
          </a:p>
        </p:txBody>
      </p:sp>
      <p:pic>
        <p:nvPicPr>
          <p:cNvPr id="18460" name="Picture 28" descr="untitled"/>
          <p:cNvPicPr>
            <a:picLocks noChangeAspect="1" noChangeArrowheads="1"/>
          </p:cNvPicPr>
          <p:nvPr/>
        </p:nvPicPr>
        <p:blipFill>
          <a:blip r:embed="rId7"/>
          <a:srcRect l="55000" t="12666" r="23000" b="53999"/>
          <a:stretch>
            <a:fillRect/>
          </a:stretch>
        </p:blipFill>
        <p:spPr bwMode="auto">
          <a:xfrm>
            <a:off x="2895600" y="1295400"/>
            <a:ext cx="3200400" cy="5562600"/>
          </a:xfrm>
          <a:prstGeom prst="rect">
            <a:avLst/>
          </a:prstGeom>
          <a:noFill/>
        </p:spPr>
      </p:pic>
      <p:sp>
        <p:nvSpPr>
          <p:cNvPr id="18461" name="Rectangle 29"/>
          <p:cNvSpPr>
            <a:spLocks noChangeArrowheads="1"/>
          </p:cNvSpPr>
          <p:nvPr/>
        </p:nvSpPr>
        <p:spPr bwMode="auto">
          <a:xfrm>
            <a:off x="4038600" y="3657600"/>
            <a:ext cx="866775" cy="7461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a:effectLst/>
        </p:spPr>
        <p:txBody>
          <a:bodyPr wrap="none" anchor="ctr"/>
          <a:lstStyle/>
          <a:p>
            <a:pPr algn="ctr"/>
            <a:r>
              <a:rPr lang="en-US" sz="3600" b="1">
                <a:solidFill>
                  <a:srgbClr val="FF3300"/>
                </a:solidFill>
              </a:rPr>
              <a:t>2</a:t>
            </a:r>
            <a:endParaRPr lang="en-US"/>
          </a:p>
        </p:txBody>
      </p:sp>
      <p:sp>
        <p:nvSpPr>
          <p:cNvPr id="18462" name="Rectangle 30"/>
          <p:cNvSpPr>
            <a:spLocks noChangeArrowheads="1"/>
          </p:cNvSpPr>
          <p:nvPr/>
        </p:nvSpPr>
        <p:spPr bwMode="auto">
          <a:xfrm>
            <a:off x="6324600" y="3562350"/>
            <a:ext cx="2819400" cy="3295650"/>
          </a:xfrm>
          <a:prstGeom prst="rect">
            <a:avLst/>
          </a:prstGeom>
          <a:noFill/>
          <a:ln w="9525">
            <a:noFill/>
            <a:miter lim="800000"/>
            <a:headEnd/>
            <a:tailEnd/>
          </a:ln>
          <a:effectLst/>
        </p:spPr>
        <p:txBody>
          <a:bodyPr>
            <a:spAutoFit/>
          </a:bodyPr>
          <a:lstStyle/>
          <a:p>
            <a:pPr marL="342900" indent="-342900"/>
            <a:r>
              <a:rPr lang="en-US" b="1">
                <a:solidFill>
                  <a:srgbClr val="FF0066"/>
                </a:solidFill>
              </a:rPr>
              <a:t>Bảo vệ môi trường đất là trách nhiêm của ai:</a:t>
            </a:r>
          </a:p>
          <a:p>
            <a:pPr marL="342900" indent="-342900"/>
            <a:endParaRPr lang="en-US" b="1"/>
          </a:p>
          <a:p>
            <a:pPr marL="342900" indent="-342900"/>
            <a:r>
              <a:rPr lang="en-US" b="1"/>
              <a:t>A. Của nhà nước.</a:t>
            </a:r>
          </a:p>
          <a:p>
            <a:pPr marL="342900" indent="-342900"/>
            <a:endParaRPr lang="en-US" b="1"/>
          </a:p>
          <a:p>
            <a:pPr marL="342900" indent="-342900"/>
            <a:r>
              <a:rPr lang="en-US" b="1"/>
              <a:t>B. Của các thầy cô giáo.</a:t>
            </a:r>
          </a:p>
          <a:p>
            <a:pPr marL="342900" indent="-342900"/>
            <a:endParaRPr lang="en-US" b="1"/>
          </a:p>
          <a:p>
            <a:pPr marL="342900" indent="-342900"/>
            <a:r>
              <a:rPr lang="en-US" b="1"/>
              <a:t>C.    Của tất cả mọi người.</a:t>
            </a:r>
          </a:p>
          <a:p>
            <a:pPr marL="342900" indent="-342900">
              <a:spcBef>
                <a:spcPct val="50000"/>
              </a:spcBef>
            </a:pPr>
            <a:endParaRPr lang="en-US" sz="2000" b="1"/>
          </a:p>
        </p:txBody>
      </p:sp>
      <p:sp>
        <p:nvSpPr>
          <p:cNvPr id="18463" name="Rectangle 31"/>
          <p:cNvSpPr>
            <a:spLocks noChangeArrowheads="1"/>
          </p:cNvSpPr>
          <p:nvPr/>
        </p:nvSpPr>
        <p:spPr bwMode="auto">
          <a:xfrm>
            <a:off x="6477000" y="2286000"/>
            <a:ext cx="2667000" cy="641350"/>
          </a:xfrm>
          <a:prstGeom prst="rect">
            <a:avLst/>
          </a:prstGeom>
          <a:noFill/>
          <a:ln w="9525">
            <a:noFill/>
            <a:miter lim="800000"/>
            <a:headEnd/>
            <a:tailEnd/>
          </a:ln>
          <a:effectLst/>
        </p:spPr>
        <p:txBody>
          <a:bodyPr>
            <a:spAutoFit/>
          </a:bodyPr>
          <a:lstStyle/>
          <a:p>
            <a:r>
              <a:rPr lang="en-US" b="1">
                <a:solidFill>
                  <a:schemeClr val="accent2"/>
                </a:solidFill>
              </a:rPr>
              <a:t>     Khoanh tròn trước ý đúng nhất</a:t>
            </a:r>
          </a:p>
        </p:txBody>
      </p:sp>
      <p:sp>
        <p:nvSpPr>
          <p:cNvPr id="18464" name="Line 32"/>
          <p:cNvSpPr>
            <a:spLocks noChangeShapeType="1"/>
          </p:cNvSpPr>
          <p:nvPr/>
        </p:nvSpPr>
        <p:spPr bwMode="auto">
          <a:xfrm>
            <a:off x="2895600" y="1295400"/>
            <a:ext cx="3200400" cy="0"/>
          </a:xfrm>
          <a:prstGeom prst="line">
            <a:avLst/>
          </a:prstGeom>
          <a:noFill/>
          <a:ln w="38100">
            <a:solidFill>
              <a:schemeClr val="accent2"/>
            </a:solidFill>
            <a:round/>
            <a:headEnd/>
            <a:tailEnd/>
          </a:ln>
          <a:effectLst/>
        </p:spPr>
        <p:txBody>
          <a:bodyPr/>
          <a:lstStyle/>
          <a:p>
            <a:endParaRPr lang="en-US"/>
          </a:p>
        </p:txBody>
      </p:sp>
      <p:sp>
        <p:nvSpPr>
          <p:cNvPr id="18465" name="Line 33"/>
          <p:cNvSpPr>
            <a:spLocks noChangeShapeType="1"/>
          </p:cNvSpPr>
          <p:nvPr/>
        </p:nvSpPr>
        <p:spPr bwMode="auto">
          <a:xfrm>
            <a:off x="6096000" y="1295400"/>
            <a:ext cx="0" cy="5562600"/>
          </a:xfrm>
          <a:prstGeom prst="line">
            <a:avLst/>
          </a:prstGeom>
          <a:noFill/>
          <a:ln w="38100">
            <a:solidFill>
              <a:schemeClr val="accent2"/>
            </a:solidFill>
            <a:round/>
            <a:headEnd/>
            <a:tailEnd/>
          </a:ln>
          <a:effectLst/>
        </p:spPr>
        <p:txBody>
          <a:bodyPr/>
          <a:lstStyle/>
          <a:p>
            <a:endParaRPr lang="en-US"/>
          </a:p>
        </p:txBody>
      </p:sp>
      <p:sp>
        <p:nvSpPr>
          <p:cNvPr id="18466" name="Line 34"/>
          <p:cNvSpPr>
            <a:spLocks noChangeShapeType="1"/>
          </p:cNvSpPr>
          <p:nvPr/>
        </p:nvSpPr>
        <p:spPr bwMode="auto">
          <a:xfrm>
            <a:off x="2971800" y="1295400"/>
            <a:ext cx="0" cy="5562600"/>
          </a:xfrm>
          <a:prstGeom prst="line">
            <a:avLst/>
          </a:prstGeom>
          <a:noFill/>
          <a:ln w="38100">
            <a:solidFill>
              <a:schemeClr val="accent2"/>
            </a:solidFill>
            <a:round/>
            <a:headEnd/>
            <a:tailEnd/>
          </a:ln>
          <a:effectLst/>
        </p:spPr>
        <p:txBody>
          <a:bodyPr/>
          <a:lstStyle/>
          <a:p>
            <a:endParaRPr lang="en-US"/>
          </a:p>
        </p:txBody>
      </p:sp>
      <p:sp>
        <p:nvSpPr>
          <p:cNvPr id="18467" name="AutoShape 35"/>
          <p:cNvSpPr>
            <a:spLocks noChangeArrowheads="1"/>
          </p:cNvSpPr>
          <p:nvPr/>
        </p:nvSpPr>
        <p:spPr bwMode="auto">
          <a:xfrm>
            <a:off x="6477000" y="2362200"/>
            <a:ext cx="228600" cy="228600"/>
          </a:xfrm>
          <a:prstGeom prst="star16">
            <a:avLst>
              <a:gd name="adj" fmla="val 37500"/>
            </a:avLst>
          </a:prstGeom>
          <a:solidFill>
            <a:schemeClr val="accent1"/>
          </a:solidFill>
          <a:ln w="9525">
            <a:solidFill>
              <a:schemeClr val="tx1"/>
            </a:solidFill>
            <a:miter lim="800000"/>
            <a:headEnd/>
            <a:tailEnd/>
          </a:ln>
          <a:effectLst/>
        </p:spPr>
        <p:txBody>
          <a:bodyPr wrap="none" anchor="ctr"/>
          <a:lstStyle/>
          <a:p>
            <a:endParaRPr lang="en-US"/>
          </a:p>
        </p:txBody>
      </p:sp>
      <p:sp>
        <p:nvSpPr>
          <p:cNvPr id="18468" name="Line 36"/>
          <p:cNvSpPr>
            <a:spLocks noChangeShapeType="1"/>
          </p:cNvSpPr>
          <p:nvPr/>
        </p:nvSpPr>
        <p:spPr bwMode="auto">
          <a:xfrm>
            <a:off x="6172200" y="1295400"/>
            <a:ext cx="76200" cy="5562600"/>
          </a:xfrm>
          <a:prstGeom prst="line">
            <a:avLst/>
          </a:prstGeom>
          <a:noFill/>
          <a:ln w="38100">
            <a:solidFill>
              <a:srgbClr val="00FF00"/>
            </a:solidFill>
            <a:round/>
            <a:headEnd/>
            <a:tailEnd/>
          </a:ln>
          <a:effectLst/>
        </p:spPr>
        <p:txBody>
          <a:bodyPr/>
          <a:lstStyle/>
          <a:p>
            <a:endParaRPr lang="en-US"/>
          </a:p>
        </p:txBody>
      </p:sp>
      <p:sp>
        <p:nvSpPr>
          <p:cNvPr id="18469" name="Line 37"/>
          <p:cNvSpPr>
            <a:spLocks noChangeShapeType="1"/>
          </p:cNvSpPr>
          <p:nvPr/>
        </p:nvSpPr>
        <p:spPr bwMode="auto">
          <a:xfrm>
            <a:off x="6172200" y="1371600"/>
            <a:ext cx="2971800" cy="0"/>
          </a:xfrm>
          <a:prstGeom prst="line">
            <a:avLst/>
          </a:prstGeom>
          <a:noFill/>
          <a:ln w="38100">
            <a:solidFill>
              <a:srgbClr val="00FF00"/>
            </a:solidFill>
            <a:round/>
            <a:headEnd/>
            <a:tailEnd/>
          </a:ln>
          <a:effectLst/>
        </p:spPr>
        <p:txBody>
          <a:bodyPr/>
          <a:lstStyle/>
          <a:p>
            <a:endParaRPr lang="en-US"/>
          </a:p>
        </p:txBody>
      </p:sp>
      <p:sp>
        <p:nvSpPr>
          <p:cNvPr id="18470" name="Line 38"/>
          <p:cNvSpPr>
            <a:spLocks noChangeShapeType="1"/>
          </p:cNvSpPr>
          <p:nvPr/>
        </p:nvSpPr>
        <p:spPr bwMode="auto">
          <a:xfrm>
            <a:off x="9101138" y="1295400"/>
            <a:ext cx="0" cy="5562600"/>
          </a:xfrm>
          <a:prstGeom prst="line">
            <a:avLst/>
          </a:prstGeom>
          <a:noFill/>
          <a:ln w="38100">
            <a:solidFill>
              <a:srgbClr val="00FF00"/>
            </a:solidFill>
            <a:round/>
            <a:headEnd/>
            <a:tailEnd/>
          </a:ln>
          <a:effectLst/>
        </p:spPr>
        <p:txBody>
          <a:bodyPr/>
          <a:lstStyle/>
          <a:p>
            <a:endParaRPr lang="en-US"/>
          </a:p>
        </p:txBody>
      </p:sp>
      <p:pic>
        <p:nvPicPr>
          <p:cNvPr id="18471" name="Picture 39" descr="untitled"/>
          <p:cNvPicPr>
            <a:picLocks noChangeAspect="1" noChangeArrowheads="1"/>
          </p:cNvPicPr>
          <p:nvPr/>
        </p:nvPicPr>
        <p:blipFill>
          <a:blip r:embed="rId7"/>
          <a:srcRect l="55000" t="12666" r="23000" b="53999"/>
          <a:stretch>
            <a:fillRect/>
          </a:stretch>
        </p:blipFill>
        <p:spPr bwMode="auto">
          <a:xfrm>
            <a:off x="6096000" y="1295400"/>
            <a:ext cx="3048000" cy="5638800"/>
          </a:xfrm>
          <a:prstGeom prst="rect">
            <a:avLst/>
          </a:prstGeom>
          <a:noFill/>
        </p:spPr>
      </p:pic>
      <p:sp>
        <p:nvSpPr>
          <p:cNvPr id="18472" name="Rectangle 40"/>
          <p:cNvSpPr>
            <a:spLocks noChangeArrowheads="1"/>
          </p:cNvSpPr>
          <p:nvPr/>
        </p:nvSpPr>
        <p:spPr bwMode="auto">
          <a:xfrm>
            <a:off x="7086600" y="3657600"/>
            <a:ext cx="866775" cy="7461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a:effectLst/>
        </p:spPr>
        <p:txBody>
          <a:bodyPr wrap="none" anchor="ctr"/>
          <a:lstStyle/>
          <a:p>
            <a:pPr algn="ctr"/>
            <a:r>
              <a:rPr lang="en-US" sz="3600" b="1">
                <a:solidFill>
                  <a:srgbClr val="FF3300"/>
                </a:solidFill>
              </a:rPr>
              <a:t>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heel(1)">
                                      <p:cBhvr>
                                        <p:cTn id="7" dur="20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wheel(1)">
                                      <p:cBhvr>
                                        <p:cTn id="12" dur="2000"/>
                                        <p:tgtEl>
                                          <p:spTgt spid="1843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442"/>
                    </p:tgtEl>
                  </p:cond>
                </p:stCondLst>
                <p:endSync evt="end" delay="0">
                  <p:rtn val="all"/>
                </p:endSync>
                <p:childTnLst>
                  <p:par>
                    <p:cTn id="14" fill="hold">
                      <p:stCondLst>
                        <p:cond delay="0"/>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8439"/>
                                        </p:tgtEl>
                                        <p:attrNameLst>
                                          <p:attrName>style.visibility</p:attrName>
                                        </p:attrNameLst>
                                      </p:cBhvr>
                                      <p:to>
                                        <p:strVal val="visible"/>
                                      </p:to>
                                    </p:set>
                                    <p:animEffect transition="in" filter="wheel(1)">
                                      <p:cBhvr>
                                        <p:cTn id="18" dur="2000"/>
                                        <p:tgtEl>
                                          <p:spTgt spid="18439"/>
                                        </p:tgtEl>
                                      </p:cBhvr>
                                    </p:animEffect>
                                  </p:childTnLst>
                                  <p:subTnLst>
                                    <p:audio>
                                      <p:cMediaNode>
                                        <p:cTn display="0" masterRel="sameClick">
                                          <p:stCondLst>
                                            <p:cond evt="begin" delay="0">
                                              <p:tn val="16"/>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18442"/>
                  </p:tgtEl>
                </p:cond>
              </p:nextCondLst>
            </p:seq>
            <p:seq concurrent="1" nextAc="seek">
              <p:cTn id="19" restart="whenNotActive" fill="hold" evtFilter="cancelBubble" nodeType="interactiveSeq">
                <p:stCondLst>
                  <p:cond evt="onClick" delay="0">
                    <p:tgtEl>
                      <p:spTgt spid="18459"/>
                    </p:tgtEl>
                  </p:cond>
                </p:stCondLst>
                <p:endSync evt="end" delay="0">
                  <p:rtn val="all"/>
                </p:endSync>
                <p:childTnLst>
                  <p:par>
                    <p:cTn id="20" fill="hold">
                      <p:stCondLst>
                        <p:cond delay="0"/>
                      </p:stCondLst>
                      <p:childTnLst>
                        <p:par>
                          <p:cTn id="21" fill="hold">
                            <p:stCondLst>
                              <p:cond delay="0"/>
                            </p:stCondLst>
                            <p:childTnLst>
                              <p:par>
                                <p:cTn id="22" presetID="22" presetClass="emph" presetSubtype="0" fill="hold" grpId="0" nodeType="clickEffect">
                                  <p:stCondLst>
                                    <p:cond delay="0"/>
                                  </p:stCondLst>
                                  <p:childTnLst>
                                    <p:animClr clrSpc="hsl" dir="cw">
                                      <p:cBhvr override="childStyle">
                                        <p:cTn id="23" dur="500" fill="hold"/>
                                        <p:tgtEl>
                                          <p:spTgt spid="18459"/>
                                        </p:tgtEl>
                                        <p:attrNameLst>
                                          <p:attrName>style.color</p:attrName>
                                        </p:attrNameLst>
                                      </p:cBhvr>
                                      <p:by>
                                        <p:hsl h="-7200000" s="0" l="0"/>
                                      </p:by>
                                    </p:animClr>
                                    <p:animClr clrSpc="hsl" dir="cw">
                                      <p:cBhvr>
                                        <p:cTn id="24" dur="500" fill="hold"/>
                                        <p:tgtEl>
                                          <p:spTgt spid="18459"/>
                                        </p:tgtEl>
                                        <p:attrNameLst>
                                          <p:attrName>fillcolor</p:attrName>
                                        </p:attrNameLst>
                                      </p:cBhvr>
                                      <p:by>
                                        <p:hsl h="-7200000" s="0" l="0"/>
                                      </p:by>
                                    </p:animClr>
                                    <p:animClr clrSpc="hsl" dir="cw">
                                      <p:cBhvr>
                                        <p:cTn id="25" dur="500" fill="hold"/>
                                        <p:tgtEl>
                                          <p:spTgt spid="18459"/>
                                        </p:tgtEl>
                                        <p:attrNameLst>
                                          <p:attrName>stroke.color</p:attrName>
                                        </p:attrNameLst>
                                      </p:cBhvr>
                                      <p:by>
                                        <p:hsl h="-7200000" s="0" l="0"/>
                                      </p:by>
                                    </p:animClr>
                                    <p:set>
                                      <p:cBhvr>
                                        <p:cTn id="26" dur="500" fill="hold"/>
                                        <p:tgtEl>
                                          <p:spTgt spid="18459"/>
                                        </p:tgtEl>
                                        <p:attrNameLst>
                                          <p:attrName>fill.type</p:attrName>
                                        </p:attrNameLst>
                                      </p:cBhvr>
                                      <p:to>
                                        <p:strVal val="solid"/>
                                      </p:to>
                                    </p:set>
                                  </p:childTnLst>
                                </p:cTn>
                              </p:par>
                            </p:childTnLst>
                          </p:cTn>
                        </p:par>
                        <p:par>
                          <p:cTn id="27" fill="hold">
                            <p:stCondLst>
                              <p:cond delay="500"/>
                            </p:stCondLst>
                            <p:childTnLst>
                              <p:par>
                                <p:cTn id="28" presetID="20" presetClass="exit" presetSubtype="0" fill="hold" grpId="1" nodeType="afterEffect">
                                  <p:stCondLst>
                                    <p:cond delay="0"/>
                                  </p:stCondLst>
                                  <p:childTnLst>
                                    <p:animEffect transition="out" filter="wedge">
                                      <p:cBhvr>
                                        <p:cTn id="29" dur="2000"/>
                                        <p:tgtEl>
                                          <p:spTgt spid="18459"/>
                                        </p:tgtEl>
                                      </p:cBhvr>
                                    </p:animEffect>
                                    <p:set>
                                      <p:cBhvr>
                                        <p:cTn id="30" dur="1" fill="hold">
                                          <p:stCondLst>
                                            <p:cond delay="1999"/>
                                          </p:stCondLst>
                                        </p:cTn>
                                        <p:tgtEl>
                                          <p:spTgt spid="18459"/>
                                        </p:tgtEl>
                                        <p:attrNameLst>
                                          <p:attrName>style.visibility</p:attrName>
                                        </p:attrNameLst>
                                      </p:cBhvr>
                                      <p:to>
                                        <p:strVal val="hidden"/>
                                      </p:to>
                                    </p:set>
                                  </p:childTnLst>
                                </p:cTn>
                              </p:par>
                            </p:childTnLst>
                          </p:cTn>
                        </p:par>
                        <p:par>
                          <p:cTn id="31" fill="hold">
                            <p:stCondLst>
                              <p:cond delay="2500"/>
                            </p:stCondLst>
                            <p:childTnLst>
                              <p:par>
                                <p:cTn id="32" presetID="20" presetClass="exit" presetSubtype="0" fill="hold" nodeType="afterEffect">
                                  <p:stCondLst>
                                    <p:cond delay="0"/>
                                  </p:stCondLst>
                                  <p:childTnLst>
                                    <p:animEffect transition="out" filter="wedge">
                                      <p:cBhvr>
                                        <p:cTn id="33" dur="2000"/>
                                        <p:tgtEl>
                                          <p:spTgt spid="18458"/>
                                        </p:tgtEl>
                                      </p:cBhvr>
                                    </p:animEffect>
                                    <p:set>
                                      <p:cBhvr>
                                        <p:cTn id="34" dur="1" fill="hold">
                                          <p:stCondLst>
                                            <p:cond delay="1999"/>
                                          </p:stCondLst>
                                        </p:cTn>
                                        <p:tgtEl>
                                          <p:spTgt spid="18458"/>
                                        </p:tgtEl>
                                        <p:attrNameLst>
                                          <p:attrName>style.visibility</p:attrName>
                                        </p:attrNameLst>
                                      </p:cBhvr>
                                      <p:to>
                                        <p:strVal val="hidden"/>
                                      </p:to>
                                    </p:set>
                                  </p:childTnLst>
                                </p:cTn>
                              </p:par>
                            </p:childTnLst>
                          </p:cTn>
                        </p:par>
                      </p:childTnLst>
                    </p:cTn>
                  </p:par>
                </p:childTnLst>
              </p:cTn>
              <p:nextCondLst>
                <p:cond evt="onClick" delay="0">
                  <p:tgtEl>
                    <p:spTgt spid="18459"/>
                  </p:tgtEl>
                </p:cond>
              </p:nextCondLst>
            </p:seq>
            <p:seq concurrent="1" nextAc="seek">
              <p:cTn id="35" restart="whenNotActive" fill="hold" evtFilter="cancelBubble" nodeType="interactiveSeq">
                <p:stCondLst>
                  <p:cond evt="onClick" delay="0">
                    <p:tgtEl>
                      <p:spTgt spid="18461"/>
                    </p:tgtEl>
                  </p:cond>
                </p:stCondLst>
                <p:endSync evt="end" delay="0">
                  <p:rtn val="all"/>
                </p:endSync>
                <p:childTnLst>
                  <p:par>
                    <p:cTn id="36" fill="hold">
                      <p:stCondLst>
                        <p:cond delay="0"/>
                      </p:stCondLst>
                      <p:childTnLst>
                        <p:par>
                          <p:cTn id="37" fill="hold">
                            <p:stCondLst>
                              <p:cond delay="0"/>
                            </p:stCondLst>
                            <p:childTnLst>
                              <p:par>
                                <p:cTn id="38" presetID="22" presetClass="emph" presetSubtype="0" fill="hold" grpId="0" nodeType="clickEffect">
                                  <p:stCondLst>
                                    <p:cond delay="0"/>
                                  </p:stCondLst>
                                  <p:childTnLst>
                                    <p:animClr clrSpc="hsl" dir="cw">
                                      <p:cBhvr override="childStyle">
                                        <p:cTn id="39" dur="500" fill="hold"/>
                                        <p:tgtEl>
                                          <p:spTgt spid="18461"/>
                                        </p:tgtEl>
                                        <p:attrNameLst>
                                          <p:attrName>style.color</p:attrName>
                                        </p:attrNameLst>
                                      </p:cBhvr>
                                      <p:by>
                                        <p:hsl h="-7200000" s="0" l="0"/>
                                      </p:by>
                                    </p:animClr>
                                    <p:animClr clrSpc="hsl" dir="cw">
                                      <p:cBhvr>
                                        <p:cTn id="40" dur="500" fill="hold"/>
                                        <p:tgtEl>
                                          <p:spTgt spid="18461"/>
                                        </p:tgtEl>
                                        <p:attrNameLst>
                                          <p:attrName>fillcolor</p:attrName>
                                        </p:attrNameLst>
                                      </p:cBhvr>
                                      <p:by>
                                        <p:hsl h="-7200000" s="0" l="0"/>
                                      </p:by>
                                    </p:animClr>
                                    <p:animClr clrSpc="hsl" dir="cw">
                                      <p:cBhvr>
                                        <p:cTn id="41" dur="500" fill="hold"/>
                                        <p:tgtEl>
                                          <p:spTgt spid="18461"/>
                                        </p:tgtEl>
                                        <p:attrNameLst>
                                          <p:attrName>stroke.color</p:attrName>
                                        </p:attrNameLst>
                                      </p:cBhvr>
                                      <p:by>
                                        <p:hsl h="-7200000" s="0" l="0"/>
                                      </p:by>
                                    </p:animClr>
                                    <p:set>
                                      <p:cBhvr>
                                        <p:cTn id="42" dur="500" fill="hold"/>
                                        <p:tgtEl>
                                          <p:spTgt spid="18461"/>
                                        </p:tgtEl>
                                        <p:attrNameLst>
                                          <p:attrName>fill.type</p:attrName>
                                        </p:attrNameLst>
                                      </p:cBhvr>
                                      <p:to>
                                        <p:strVal val="solid"/>
                                      </p:to>
                                    </p:set>
                                  </p:childTnLst>
                                </p:cTn>
                              </p:par>
                            </p:childTnLst>
                          </p:cTn>
                        </p:par>
                        <p:par>
                          <p:cTn id="43" fill="hold">
                            <p:stCondLst>
                              <p:cond delay="500"/>
                            </p:stCondLst>
                            <p:childTnLst>
                              <p:par>
                                <p:cTn id="44" presetID="20" presetClass="exit" presetSubtype="0" fill="hold" grpId="1" nodeType="afterEffect">
                                  <p:stCondLst>
                                    <p:cond delay="0"/>
                                  </p:stCondLst>
                                  <p:childTnLst>
                                    <p:animEffect transition="out" filter="wedge">
                                      <p:cBhvr>
                                        <p:cTn id="45" dur="2000"/>
                                        <p:tgtEl>
                                          <p:spTgt spid="18461"/>
                                        </p:tgtEl>
                                      </p:cBhvr>
                                    </p:animEffect>
                                    <p:set>
                                      <p:cBhvr>
                                        <p:cTn id="46" dur="1" fill="hold">
                                          <p:stCondLst>
                                            <p:cond delay="1999"/>
                                          </p:stCondLst>
                                        </p:cTn>
                                        <p:tgtEl>
                                          <p:spTgt spid="18461"/>
                                        </p:tgtEl>
                                        <p:attrNameLst>
                                          <p:attrName>style.visibility</p:attrName>
                                        </p:attrNameLst>
                                      </p:cBhvr>
                                      <p:to>
                                        <p:strVal val="hidden"/>
                                      </p:to>
                                    </p:set>
                                  </p:childTnLst>
                                </p:cTn>
                              </p:par>
                            </p:childTnLst>
                          </p:cTn>
                        </p:par>
                        <p:par>
                          <p:cTn id="47" fill="hold">
                            <p:stCondLst>
                              <p:cond delay="2500"/>
                            </p:stCondLst>
                            <p:childTnLst>
                              <p:par>
                                <p:cTn id="48" presetID="20" presetClass="exit" presetSubtype="0" fill="hold" nodeType="afterEffect">
                                  <p:stCondLst>
                                    <p:cond delay="0"/>
                                  </p:stCondLst>
                                  <p:childTnLst>
                                    <p:animEffect transition="out" filter="wedge">
                                      <p:cBhvr>
                                        <p:cTn id="49" dur="2000"/>
                                        <p:tgtEl>
                                          <p:spTgt spid="18460"/>
                                        </p:tgtEl>
                                      </p:cBhvr>
                                    </p:animEffect>
                                    <p:set>
                                      <p:cBhvr>
                                        <p:cTn id="50" dur="1" fill="hold">
                                          <p:stCondLst>
                                            <p:cond delay="1999"/>
                                          </p:stCondLst>
                                        </p:cTn>
                                        <p:tgtEl>
                                          <p:spTgt spid="18460"/>
                                        </p:tgtEl>
                                        <p:attrNameLst>
                                          <p:attrName>style.visibility</p:attrName>
                                        </p:attrNameLst>
                                      </p:cBhvr>
                                      <p:to>
                                        <p:strVal val="hidden"/>
                                      </p:to>
                                    </p:set>
                                  </p:childTnLst>
                                </p:cTn>
                              </p:par>
                            </p:childTnLst>
                          </p:cTn>
                        </p:par>
                      </p:childTnLst>
                    </p:cTn>
                  </p:par>
                </p:childTnLst>
              </p:cTn>
              <p:nextCondLst>
                <p:cond evt="onClick" delay="0">
                  <p:tgtEl>
                    <p:spTgt spid="18461"/>
                  </p:tgtEl>
                </p:cond>
              </p:nextCondLst>
            </p:seq>
            <p:seq concurrent="1" nextAc="seek">
              <p:cTn id="51" restart="whenNotActive" fill="hold" evtFilter="cancelBubble" nodeType="interactiveSeq">
                <p:stCondLst>
                  <p:cond evt="onClick" delay="0">
                    <p:tgtEl>
                      <p:spTgt spid="18456"/>
                    </p:tgtEl>
                  </p:cond>
                </p:stCondLst>
                <p:endSync evt="end" delay="0">
                  <p:rtn val="all"/>
                </p:endSync>
                <p:childTnLst>
                  <p:par>
                    <p:cTn id="52" fill="hold">
                      <p:stCondLst>
                        <p:cond delay="0"/>
                      </p:stCondLst>
                      <p:childTnLst>
                        <p:par>
                          <p:cTn id="53" fill="hold">
                            <p:stCondLst>
                              <p:cond delay="0"/>
                            </p:stCondLst>
                            <p:childTnLst>
                              <p:par>
                                <p:cTn id="54" presetID="20" presetClass="entr" presetSubtype="0" fill="hold" grpId="0" nodeType="clickEffect">
                                  <p:stCondLst>
                                    <p:cond delay="0"/>
                                  </p:stCondLst>
                                  <p:childTnLst>
                                    <p:set>
                                      <p:cBhvr>
                                        <p:cTn id="55" dur="1" fill="hold">
                                          <p:stCondLst>
                                            <p:cond delay="0"/>
                                          </p:stCondLst>
                                        </p:cTn>
                                        <p:tgtEl>
                                          <p:spTgt spid="18445"/>
                                        </p:tgtEl>
                                        <p:attrNameLst>
                                          <p:attrName>style.visibility</p:attrName>
                                        </p:attrNameLst>
                                      </p:cBhvr>
                                      <p:to>
                                        <p:strVal val="visible"/>
                                      </p:to>
                                    </p:set>
                                    <p:animEffect transition="in" filter="wedge">
                                      <p:cBhvr>
                                        <p:cTn id="56" dur="1000"/>
                                        <p:tgtEl>
                                          <p:spTgt spid="18445"/>
                                        </p:tgtEl>
                                      </p:cBhvr>
                                    </p:animEffect>
                                  </p:childTnLst>
                                  <p:subTnLst>
                                    <p:audio>
                                      <p:cMediaNode>
                                        <p:cTn display="0" masterRel="sameClick">
                                          <p:stCondLst>
                                            <p:cond evt="begin" delay="0">
                                              <p:tn val="54"/>
                                            </p:cond>
                                          </p:stCondLst>
                                          <p:endCondLst>
                                            <p:cond evt="onStopAudio" delay="0">
                                              <p:tgtEl>
                                                <p:sldTgt/>
                                              </p:tgtEl>
                                            </p:cond>
                                          </p:endCondLst>
                                        </p:cTn>
                                        <p:tgtEl>
                                          <p:sndTgt r:embed="rId3" name="click.wav" builtIn="1"/>
                                        </p:tgtEl>
                                      </p:cMediaNode>
                                    </p:audio>
                                  </p:subTnLst>
                                </p:cTn>
                              </p:par>
                            </p:childTnLst>
                          </p:cTn>
                        </p:par>
                        <p:par>
                          <p:cTn id="57" fill="hold">
                            <p:stCondLst>
                              <p:cond delay="1000"/>
                            </p:stCondLst>
                            <p:childTnLst>
                              <p:par>
                                <p:cTn id="58" presetID="20" presetClass="entr" presetSubtype="0" fill="hold" grpId="0" nodeType="afterEffect">
                                  <p:stCondLst>
                                    <p:cond delay="0"/>
                                  </p:stCondLst>
                                  <p:childTnLst>
                                    <p:set>
                                      <p:cBhvr>
                                        <p:cTn id="59" dur="1" fill="hold">
                                          <p:stCondLst>
                                            <p:cond delay="0"/>
                                          </p:stCondLst>
                                        </p:cTn>
                                        <p:tgtEl>
                                          <p:spTgt spid="18446"/>
                                        </p:tgtEl>
                                        <p:attrNameLst>
                                          <p:attrName>style.visibility</p:attrName>
                                        </p:attrNameLst>
                                      </p:cBhvr>
                                      <p:to>
                                        <p:strVal val="visible"/>
                                      </p:to>
                                    </p:set>
                                    <p:animEffect transition="in" filter="wedge">
                                      <p:cBhvr>
                                        <p:cTn id="60" dur="1000"/>
                                        <p:tgtEl>
                                          <p:spTgt spid="18446"/>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builtIn="1"/>
                                        </p:tgtEl>
                                      </p:cMediaNode>
                                    </p:audio>
                                  </p:subTnLst>
                                </p:cTn>
                              </p:par>
                            </p:childTnLst>
                          </p:cTn>
                        </p:par>
                        <p:par>
                          <p:cTn id="61" fill="hold">
                            <p:stCondLst>
                              <p:cond delay="2000"/>
                            </p:stCondLst>
                            <p:childTnLst>
                              <p:par>
                                <p:cTn id="62" presetID="20" presetClass="entr" presetSubtype="0" fill="hold" grpId="0" nodeType="afterEffect">
                                  <p:stCondLst>
                                    <p:cond delay="0"/>
                                  </p:stCondLst>
                                  <p:childTnLst>
                                    <p:set>
                                      <p:cBhvr>
                                        <p:cTn id="63" dur="1" fill="hold">
                                          <p:stCondLst>
                                            <p:cond delay="0"/>
                                          </p:stCondLst>
                                        </p:cTn>
                                        <p:tgtEl>
                                          <p:spTgt spid="18447"/>
                                        </p:tgtEl>
                                        <p:attrNameLst>
                                          <p:attrName>style.visibility</p:attrName>
                                        </p:attrNameLst>
                                      </p:cBhvr>
                                      <p:to>
                                        <p:strVal val="visible"/>
                                      </p:to>
                                    </p:set>
                                    <p:animEffect transition="in" filter="wedge">
                                      <p:cBhvr>
                                        <p:cTn id="64" dur="1000"/>
                                        <p:tgtEl>
                                          <p:spTgt spid="18447"/>
                                        </p:tgtEl>
                                      </p:cBhvr>
                                    </p:animEffec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5" fill="hold">
                            <p:stCondLst>
                              <p:cond delay="3000"/>
                            </p:stCondLst>
                            <p:childTnLst>
                              <p:par>
                                <p:cTn id="66" presetID="20" presetClass="entr" presetSubtype="0" fill="hold" grpId="0" nodeType="afterEffect">
                                  <p:stCondLst>
                                    <p:cond delay="0"/>
                                  </p:stCondLst>
                                  <p:childTnLst>
                                    <p:set>
                                      <p:cBhvr>
                                        <p:cTn id="67" dur="1" fill="hold">
                                          <p:stCondLst>
                                            <p:cond delay="0"/>
                                          </p:stCondLst>
                                        </p:cTn>
                                        <p:tgtEl>
                                          <p:spTgt spid="18448"/>
                                        </p:tgtEl>
                                        <p:attrNameLst>
                                          <p:attrName>style.visibility</p:attrName>
                                        </p:attrNameLst>
                                      </p:cBhvr>
                                      <p:to>
                                        <p:strVal val="visible"/>
                                      </p:to>
                                    </p:set>
                                    <p:animEffect transition="in" filter="wedge">
                                      <p:cBhvr>
                                        <p:cTn id="68" dur="1000"/>
                                        <p:tgtEl>
                                          <p:spTgt spid="18448"/>
                                        </p:tgtEl>
                                      </p:cBhvr>
                                    </p:animEffect>
                                  </p:childTnLst>
                                  <p:subTnLst>
                                    <p:audio>
                                      <p:cMediaNode>
                                        <p:cTn display="0" masterRel="sameClick">
                                          <p:stCondLst>
                                            <p:cond evt="begin" delay="0">
                                              <p:tn val="66"/>
                                            </p:cond>
                                          </p:stCondLst>
                                          <p:endCondLst>
                                            <p:cond evt="onStopAudio" delay="0">
                                              <p:tgtEl>
                                                <p:sldTgt/>
                                              </p:tgtEl>
                                            </p:cond>
                                          </p:endCondLst>
                                        </p:cTn>
                                        <p:tgtEl>
                                          <p:sndTgt r:embed="rId3" name="click.wav" builtIn="1"/>
                                        </p:tgtEl>
                                      </p:cMediaNode>
                                    </p:audio>
                                  </p:subTnLst>
                                </p:cTn>
                              </p:par>
                            </p:childTnLst>
                          </p:cTn>
                        </p:par>
                        <p:par>
                          <p:cTn id="69" fill="hold">
                            <p:stCondLst>
                              <p:cond delay="4000"/>
                            </p:stCondLst>
                            <p:childTnLst>
                              <p:par>
                                <p:cTn id="70" presetID="20" presetClass="entr" presetSubtype="0" fill="hold" grpId="0" nodeType="afterEffect">
                                  <p:stCondLst>
                                    <p:cond delay="0"/>
                                  </p:stCondLst>
                                  <p:childTnLst>
                                    <p:set>
                                      <p:cBhvr>
                                        <p:cTn id="71" dur="1" fill="hold">
                                          <p:stCondLst>
                                            <p:cond delay="0"/>
                                          </p:stCondLst>
                                        </p:cTn>
                                        <p:tgtEl>
                                          <p:spTgt spid="18449"/>
                                        </p:tgtEl>
                                        <p:attrNameLst>
                                          <p:attrName>style.visibility</p:attrName>
                                        </p:attrNameLst>
                                      </p:cBhvr>
                                      <p:to>
                                        <p:strVal val="visible"/>
                                      </p:to>
                                    </p:set>
                                    <p:animEffect transition="in" filter="wedge">
                                      <p:cBhvr>
                                        <p:cTn id="72" dur="1000"/>
                                        <p:tgtEl>
                                          <p:spTgt spid="18449"/>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builtIn="1"/>
                                        </p:tgtEl>
                                      </p:cMediaNode>
                                    </p:audio>
                                  </p:subTnLst>
                                </p:cTn>
                              </p:par>
                            </p:childTnLst>
                          </p:cTn>
                        </p:par>
                        <p:par>
                          <p:cTn id="73" fill="hold">
                            <p:stCondLst>
                              <p:cond delay="5000"/>
                            </p:stCondLst>
                            <p:childTnLst>
                              <p:par>
                                <p:cTn id="74" presetID="20" presetClass="entr" presetSubtype="0" fill="hold" grpId="0" nodeType="afterEffect">
                                  <p:stCondLst>
                                    <p:cond delay="0"/>
                                  </p:stCondLst>
                                  <p:childTnLst>
                                    <p:set>
                                      <p:cBhvr>
                                        <p:cTn id="75" dur="1" fill="hold">
                                          <p:stCondLst>
                                            <p:cond delay="0"/>
                                          </p:stCondLst>
                                        </p:cTn>
                                        <p:tgtEl>
                                          <p:spTgt spid="18450"/>
                                        </p:tgtEl>
                                        <p:attrNameLst>
                                          <p:attrName>style.visibility</p:attrName>
                                        </p:attrNameLst>
                                      </p:cBhvr>
                                      <p:to>
                                        <p:strVal val="visible"/>
                                      </p:to>
                                    </p:set>
                                    <p:animEffect transition="in" filter="wedge">
                                      <p:cBhvr>
                                        <p:cTn id="76" dur="1000"/>
                                        <p:tgtEl>
                                          <p:spTgt spid="18450"/>
                                        </p:tgtEl>
                                      </p:cBhvr>
                                    </p:animEffec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7" fill="hold">
                            <p:stCondLst>
                              <p:cond delay="6000"/>
                            </p:stCondLst>
                            <p:childTnLst>
                              <p:par>
                                <p:cTn id="78" presetID="20" presetClass="entr" presetSubtype="0" fill="hold" grpId="0" nodeType="afterEffect">
                                  <p:stCondLst>
                                    <p:cond delay="0"/>
                                  </p:stCondLst>
                                  <p:childTnLst>
                                    <p:set>
                                      <p:cBhvr>
                                        <p:cTn id="79" dur="1" fill="hold">
                                          <p:stCondLst>
                                            <p:cond delay="0"/>
                                          </p:stCondLst>
                                        </p:cTn>
                                        <p:tgtEl>
                                          <p:spTgt spid="18451"/>
                                        </p:tgtEl>
                                        <p:attrNameLst>
                                          <p:attrName>style.visibility</p:attrName>
                                        </p:attrNameLst>
                                      </p:cBhvr>
                                      <p:to>
                                        <p:strVal val="visible"/>
                                      </p:to>
                                    </p:set>
                                    <p:animEffect transition="in" filter="wedge">
                                      <p:cBhvr>
                                        <p:cTn id="80" dur="1000"/>
                                        <p:tgtEl>
                                          <p:spTgt spid="18451"/>
                                        </p:tgtEl>
                                      </p:cBhvr>
                                    </p:animEffect>
                                  </p:childTnLst>
                                  <p:subTnLst>
                                    <p:audio>
                                      <p:cMediaNode>
                                        <p:cTn display="0" masterRel="sameClick">
                                          <p:stCondLst>
                                            <p:cond evt="begin" delay="0">
                                              <p:tn val="78"/>
                                            </p:cond>
                                          </p:stCondLst>
                                          <p:endCondLst>
                                            <p:cond evt="onStopAudio" delay="0">
                                              <p:tgtEl>
                                                <p:sldTgt/>
                                              </p:tgtEl>
                                            </p:cond>
                                          </p:endCondLst>
                                        </p:cTn>
                                        <p:tgtEl>
                                          <p:sndTgt r:embed="rId3" name="click.wav" builtIn="1"/>
                                        </p:tgtEl>
                                      </p:cMediaNode>
                                    </p:audio>
                                  </p:subTnLst>
                                </p:cTn>
                              </p:par>
                            </p:childTnLst>
                          </p:cTn>
                        </p:par>
                        <p:par>
                          <p:cTn id="81" fill="hold">
                            <p:stCondLst>
                              <p:cond delay="7000"/>
                            </p:stCondLst>
                            <p:childTnLst>
                              <p:par>
                                <p:cTn id="82" presetID="20" presetClass="entr" presetSubtype="0" fill="hold" grpId="0" nodeType="afterEffect">
                                  <p:stCondLst>
                                    <p:cond delay="0"/>
                                  </p:stCondLst>
                                  <p:childTnLst>
                                    <p:set>
                                      <p:cBhvr>
                                        <p:cTn id="83" dur="1" fill="hold">
                                          <p:stCondLst>
                                            <p:cond delay="0"/>
                                          </p:stCondLst>
                                        </p:cTn>
                                        <p:tgtEl>
                                          <p:spTgt spid="18452"/>
                                        </p:tgtEl>
                                        <p:attrNameLst>
                                          <p:attrName>style.visibility</p:attrName>
                                        </p:attrNameLst>
                                      </p:cBhvr>
                                      <p:to>
                                        <p:strVal val="visible"/>
                                      </p:to>
                                    </p:set>
                                    <p:animEffect transition="in" filter="wedge">
                                      <p:cBhvr>
                                        <p:cTn id="84" dur="1000"/>
                                        <p:tgtEl>
                                          <p:spTgt spid="18452"/>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builtIn="1"/>
                                        </p:tgtEl>
                                      </p:cMediaNode>
                                    </p:audio>
                                  </p:subTnLst>
                                </p:cTn>
                              </p:par>
                            </p:childTnLst>
                          </p:cTn>
                        </p:par>
                        <p:par>
                          <p:cTn id="85" fill="hold">
                            <p:stCondLst>
                              <p:cond delay="8000"/>
                            </p:stCondLst>
                            <p:childTnLst>
                              <p:par>
                                <p:cTn id="86" presetID="20" presetClass="entr" presetSubtype="0" fill="hold" grpId="0" nodeType="afterEffect">
                                  <p:stCondLst>
                                    <p:cond delay="0"/>
                                  </p:stCondLst>
                                  <p:childTnLst>
                                    <p:set>
                                      <p:cBhvr>
                                        <p:cTn id="87" dur="1" fill="hold">
                                          <p:stCondLst>
                                            <p:cond delay="0"/>
                                          </p:stCondLst>
                                        </p:cTn>
                                        <p:tgtEl>
                                          <p:spTgt spid="18453"/>
                                        </p:tgtEl>
                                        <p:attrNameLst>
                                          <p:attrName>style.visibility</p:attrName>
                                        </p:attrNameLst>
                                      </p:cBhvr>
                                      <p:to>
                                        <p:strVal val="visible"/>
                                      </p:to>
                                    </p:set>
                                    <p:animEffect transition="in" filter="wedge">
                                      <p:cBhvr>
                                        <p:cTn id="88" dur="1000"/>
                                        <p:tgtEl>
                                          <p:spTgt spid="18453"/>
                                        </p:tgtEl>
                                      </p:cBhvr>
                                    </p:animEffect>
                                  </p:childTnLst>
                                  <p:subTnLst>
                                    <p:audio>
                                      <p:cMediaNode>
                                        <p:cTn display="0" masterRel="sameClick">
                                          <p:stCondLst>
                                            <p:cond evt="begin" delay="0">
                                              <p:tn val="86"/>
                                            </p:cond>
                                          </p:stCondLst>
                                          <p:endCondLst>
                                            <p:cond evt="onStopAudio" delay="0">
                                              <p:tgtEl>
                                                <p:sldTgt/>
                                              </p:tgtEl>
                                            </p:cond>
                                          </p:endCondLst>
                                        </p:cTn>
                                        <p:tgtEl>
                                          <p:sndTgt r:embed="rId3" name="click.wav" builtIn="1"/>
                                        </p:tgtEl>
                                      </p:cMediaNode>
                                    </p:audio>
                                  </p:subTnLst>
                                </p:cTn>
                              </p:par>
                            </p:childTnLst>
                          </p:cTn>
                        </p:par>
                        <p:par>
                          <p:cTn id="89" fill="hold">
                            <p:stCondLst>
                              <p:cond delay="9000"/>
                            </p:stCondLst>
                            <p:childTnLst>
                              <p:par>
                                <p:cTn id="90" presetID="20" presetClass="entr" presetSubtype="0" fill="hold" grpId="0" nodeType="afterEffect">
                                  <p:stCondLst>
                                    <p:cond delay="0"/>
                                  </p:stCondLst>
                                  <p:childTnLst>
                                    <p:set>
                                      <p:cBhvr>
                                        <p:cTn id="91" dur="1" fill="hold">
                                          <p:stCondLst>
                                            <p:cond delay="0"/>
                                          </p:stCondLst>
                                        </p:cTn>
                                        <p:tgtEl>
                                          <p:spTgt spid="18454"/>
                                        </p:tgtEl>
                                        <p:attrNameLst>
                                          <p:attrName>style.visibility</p:attrName>
                                        </p:attrNameLst>
                                      </p:cBhvr>
                                      <p:to>
                                        <p:strVal val="visible"/>
                                      </p:to>
                                    </p:set>
                                    <p:animEffect transition="in" filter="wedge">
                                      <p:cBhvr>
                                        <p:cTn id="92" dur="1000"/>
                                        <p:tgtEl>
                                          <p:spTgt spid="18454"/>
                                        </p:tgtEl>
                                      </p:cBhvr>
                                    </p:animEffect>
                                  </p:childTnLst>
                                  <p:subTnLst>
                                    <p:audio>
                                      <p:cMediaNode>
                                        <p:cTn display="0" masterRel="sameClick">
                                          <p:stCondLst>
                                            <p:cond evt="begin" delay="0">
                                              <p:tn val="90"/>
                                            </p:cond>
                                          </p:stCondLst>
                                          <p:endCondLst>
                                            <p:cond evt="onStopAudio" delay="0">
                                              <p:tgtEl>
                                                <p:sldTgt/>
                                              </p:tgtEl>
                                            </p:cond>
                                          </p:endCondLst>
                                        </p:cTn>
                                        <p:tgtEl>
                                          <p:sndTgt r:embed="rId3" name="click.wav" builtIn="1"/>
                                        </p:tgtEl>
                                      </p:cMediaNode>
                                    </p:audio>
                                  </p:subTnLst>
                                </p:cTn>
                              </p:par>
                            </p:childTnLst>
                          </p:cTn>
                        </p:par>
                        <p:par>
                          <p:cTn id="93" fill="hold">
                            <p:stCondLst>
                              <p:cond delay="10000"/>
                            </p:stCondLst>
                            <p:childTnLst>
                              <p:par>
                                <p:cTn id="94" presetID="20" presetClass="entr" presetSubtype="0" fill="hold" grpId="0" nodeType="afterEffect">
                                  <p:stCondLst>
                                    <p:cond delay="0"/>
                                  </p:stCondLst>
                                  <p:childTnLst>
                                    <p:set>
                                      <p:cBhvr>
                                        <p:cTn id="95" dur="1" fill="hold">
                                          <p:stCondLst>
                                            <p:cond delay="0"/>
                                          </p:stCondLst>
                                        </p:cTn>
                                        <p:tgtEl>
                                          <p:spTgt spid="18455"/>
                                        </p:tgtEl>
                                        <p:attrNameLst>
                                          <p:attrName>style.visibility</p:attrName>
                                        </p:attrNameLst>
                                      </p:cBhvr>
                                      <p:to>
                                        <p:strVal val="visible"/>
                                      </p:to>
                                    </p:set>
                                    <p:animEffect transition="in" filter="wedge">
                                      <p:cBhvr>
                                        <p:cTn id="96" dur="2000"/>
                                        <p:tgtEl>
                                          <p:spTgt spid="18455"/>
                                        </p:tgtEl>
                                      </p:cBhvr>
                                    </p:animEffect>
                                  </p:childTnLst>
                                  <p:subTnLst>
                                    <p:audio>
                                      <p:cMediaNode>
                                        <p:cTn display="0" masterRel="sameClick">
                                          <p:stCondLst>
                                            <p:cond evt="begin" delay="0">
                                              <p:tn val="94"/>
                                            </p:cond>
                                          </p:stCondLst>
                                          <p:endCondLst>
                                            <p:cond evt="onStopAudio" delay="0">
                                              <p:tgtEl>
                                                <p:sldTgt/>
                                              </p:tgtEl>
                                            </p:cond>
                                          </p:endCondLst>
                                        </p:cTn>
                                        <p:tgtEl>
                                          <p:sndTgt r:embed="rId4" name="bomb.wav" builtIn="1"/>
                                        </p:tgtEl>
                                      </p:cMediaNode>
                                    </p:audio>
                                  </p:subTnLst>
                                </p:cTn>
                              </p:par>
                            </p:childTnLst>
                          </p:cTn>
                        </p:par>
                      </p:childTnLst>
                    </p:cTn>
                  </p:par>
                </p:childTnLst>
              </p:cTn>
              <p:nextCondLst>
                <p:cond evt="onClick" delay="0">
                  <p:tgtEl>
                    <p:spTgt spid="18456"/>
                  </p:tgtEl>
                </p:cond>
              </p:nextCondLst>
            </p:seq>
            <p:seq concurrent="1" nextAc="seek">
              <p:cTn id="97" restart="whenNotActive" fill="hold" evtFilter="cancelBubble" nodeType="interactiveSeq">
                <p:stCondLst>
                  <p:cond evt="onClick" delay="0">
                    <p:tgtEl>
                      <p:spTgt spid="18472"/>
                    </p:tgtEl>
                  </p:cond>
                </p:stCondLst>
                <p:endSync evt="end" delay="0">
                  <p:rtn val="all"/>
                </p:endSync>
                <p:childTnLst>
                  <p:par>
                    <p:cTn id="98" fill="hold">
                      <p:stCondLst>
                        <p:cond delay="0"/>
                      </p:stCondLst>
                      <p:childTnLst>
                        <p:par>
                          <p:cTn id="99" fill="hold">
                            <p:stCondLst>
                              <p:cond delay="0"/>
                            </p:stCondLst>
                            <p:childTnLst>
                              <p:par>
                                <p:cTn id="100" presetID="22" presetClass="emph" presetSubtype="0" fill="hold" grpId="0" nodeType="clickEffect">
                                  <p:stCondLst>
                                    <p:cond delay="0"/>
                                  </p:stCondLst>
                                  <p:childTnLst>
                                    <p:animClr clrSpc="hsl" dir="cw">
                                      <p:cBhvr override="childStyle">
                                        <p:cTn id="101" dur="500" fill="hold"/>
                                        <p:tgtEl>
                                          <p:spTgt spid="18472"/>
                                        </p:tgtEl>
                                        <p:attrNameLst>
                                          <p:attrName>style.color</p:attrName>
                                        </p:attrNameLst>
                                      </p:cBhvr>
                                      <p:by>
                                        <p:hsl h="-7200000" s="0" l="0"/>
                                      </p:by>
                                    </p:animClr>
                                    <p:animClr clrSpc="hsl" dir="cw">
                                      <p:cBhvr>
                                        <p:cTn id="102" dur="500" fill="hold"/>
                                        <p:tgtEl>
                                          <p:spTgt spid="18472"/>
                                        </p:tgtEl>
                                        <p:attrNameLst>
                                          <p:attrName>fillcolor</p:attrName>
                                        </p:attrNameLst>
                                      </p:cBhvr>
                                      <p:by>
                                        <p:hsl h="-7200000" s="0" l="0"/>
                                      </p:by>
                                    </p:animClr>
                                    <p:animClr clrSpc="hsl" dir="cw">
                                      <p:cBhvr>
                                        <p:cTn id="103" dur="500" fill="hold"/>
                                        <p:tgtEl>
                                          <p:spTgt spid="18472"/>
                                        </p:tgtEl>
                                        <p:attrNameLst>
                                          <p:attrName>stroke.color</p:attrName>
                                        </p:attrNameLst>
                                      </p:cBhvr>
                                      <p:by>
                                        <p:hsl h="-7200000" s="0" l="0"/>
                                      </p:by>
                                    </p:animClr>
                                    <p:set>
                                      <p:cBhvr>
                                        <p:cTn id="104" dur="500" fill="hold"/>
                                        <p:tgtEl>
                                          <p:spTgt spid="18472"/>
                                        </p:tgtEl>
                                        <p:attrNameLst>
                                          <p:attrName>fill.type</p:attrName>
                                        </p:attrNameLst>
                                      </p:cBhvr>
                                      <p:to>
                                        <p:strVal val="solid"/>
                                      </p:to>
                                    </p:set>
                                  </p:childTnLst>
                                </p:cTn>
                              </p:par>
                            </p:childTnLst>
                          </p:cTn>
                        </p:par>
                        <p:par>
                          <p:cTn id="105" fill="hold">
                            <p:stCondLst>
                              <p:cond delay="500"/>
                            </p:stCondLst>
                            <p:childTnLst>
                              <p:par>
                                <p:cTn id="106" presetID="20" presetClass="exit" presetSubtype="0" fill="hold" grpId="1" nodeType="afterEffect">
                                  <p:stCondLst>
                                    <p:cond delay="0"/>
                                  </p:stCondLst>
                                  <p:childTnLst>
                                    <p:animEffect transition="out" filter="wedge">
                                      <p:cBhvr>
                                        <p:cTn id="107" dur="2000"/>
                                        <p:tgtEl>
                                          <p:spTgt spid="18472"/>
                                        </p:tgtEl>
                                      </p:cBhvr>
                                    </p:animEffect>
                                    <p:set>
                                      <p:cBhvr>
                                        <p:cTn id="108" dur="1" fill="hold">
                                          <p:stCondLst>
                                            <p:cond delay="1999"/>
                                          </p:stCondLst>
                                        </p:cTn>
                                        <p:tgtEl>
                                          <p:spTgt spid="18472"/>
                                        </p:tgtEl>
                                        <p:attrNameLst>
                                          <p:attrName>style.visibility</p:attrName>
                                        </p:attrNameLst>
                                      </p:cBhvr>
                                      <p:to>
                                        <p:strVal val="hidden"/>
                                      </p:to>
                                    </p:set>
                                  </p:childTnLst>
                                </p:cTn>
                              </p:par>
                            </p:childTnLst>
                          </p:cTn>
                        </p:par>
                        <p:par>
                          <p:cTn id="109" fill="hold">
                            <p:stCondLst>
                              <p:cond delay="2500"/>
                            </p:stCondLst>
                            <p:childTnLst>
                              <p:par>
                                <p:cTn id="110" presetID="20" presetClass="exit" presetSubtype="0" fill="hold" nodeType="afterEffect">
                                  <p:stCondLst>
                                    <p:cond delay="0"/>
                                  </p:stCondLst>
                                  <p:childTnLst>
                                    <p:animEffect transition="out" filter="wedge">
                                      <p:cBhvr>
                                        <p:cTn id="111" dur="2000"/>
                                        <p:tgtEl>
                                          <p:spTgt spid="18471"/>
                                        </p:tgtEl>
                                      </p:cBhvr>
                                    </p:animEffect>
                                    <p:set>
                                      <p:cBhvr>
                                        <p:cTn id="112" dur="1" fill="hold">
                                          <p:stCondLst>
                                            <p:cond delay="1999"/>
                                          </p:stCondLst>
                                        </p:cTn>
                                        <p:tgtEl>
                                          <p:spTgt spid="18471"/>
                                        </p:tgtEl>
                                        <p:attrNameLst>
                                          <p:attrName>style.visibility</p:attrName>
                                        </p:attrNameLst>
                                      </p:cBhvr>
                                      <p:to>
                                        <p:strVal val="hidden"/>
                                      </p:to>
                                    </p:set>
                                  </p:childTnLst>
                                </p:cTn>
                              </p:par>
                            </p:childTnLst>
                          </p:cTn>
                        </p:par>
                      </p:childTnLst>
                    </p:cTn>
                  </p:par>
                </p:childTnLst>
              </p:cTn>
              <p:nextCondLst>
                <p:cond evt="onClick" delay="0">
                  <p:tgtEl>
                    <p:spTgt spid="18472"/>
                  </p:tgtEl>
                </p:cond>
              </p:nextCondLst>
            </p:seq>
            <p:seq concurrent="1" nextAc="seek">
              <p:cTn id="113" restart="whenNotActive" fill="hold" evtFilter="cancelBubble" nodeType="interactiveSeq">
                <p:stCondLst>
                  <p:cond evt="onClick" delay="0">
                    <p:tgtEl>
                      <p:spTgt spid="18462"/>
                    </p:tgtEl>
                  </p:cond>
                </p:stCondLst>
                <p:endSync evt="end" delay="0">
                  <p:rtn val="all"/>
                </p:endSync>
                <p:childTnLst>
                  <p:par>
                    <p:cTn id="114" fill="hold">
                      <p:stCondLst>
                        <p:cond delay="0"/>
                      </p:stCondLst>
                      <p:childTnLst>
                        <p:par>
                          <p:cTn id="115" fill="hold">
                            <p:stCondLst>
                              <p:cond delay="0"/>
                            </p:stCondLst>
                            <p:childTnLst>
                              <p:par>
                                <p:cTn id="116" presetID="4" presetClass="entr" presetSubtype="16" fill="hold" grpId="0" nodeType="clickEffect">
                                  <p:stCondLst>
                                    <p:cond delay="0"/>
                                  </p:stCondLst>
                                  <p:childTnLst>
                                    <p:set>
                                      <p:cBhvr>
                                        <p:cTn id="117" dur="1" fill="hold">
                                          <p:stCondLst>
                                            <p:cond delay="0"/>
                                          </p:stCondLst>
                                        </p:cTn>
                                        <p:tgtEl>
                                          <p:spTgt spid="18435"/>
                                        </p:tgtEl>
                                        <p:attrNameLst>
                                          <p:attrName>style.visibility</p:attrName>
                                        </p:attrNameLst>
                                      </p:cBhvr>
                                      <p:to>
                                        <p:strVal val="visible"/>
                                      </p:to>
                                    </p:set>
                                    <p:animEffect transition="in" filter="box(in)">
                                      <p:cBhvr>
                                        <p:cTn id="118" dur="500"/>
                                        <p:tgtEl>
                                          <p:spTgt spid="18435"/>
                                        </p:tgtEl>
                                      </p:cBhvr>
                                    </p:animEffect>
                                  </p:childTnLst>
                                </p:cTn>
                              </p:par>
                            </p:childTnLst>
                          </p:cTn>
                        </p:par>
                      </p:childTnLst>
                    </p:cTn>
                  </p:par>
                </p:childTnLst>
              </p:cTn>
              <p:nextCondLst>
                <p:cond evt="onClick" delay="0">
                  <p:tgtEl>
                    <p:spTgt spid="18462"/>
                  </p:tgtEl>
                </p:cond>
              </p:nextCondLst>
            </p:seq>
          </p:childTnLst>
        </p:cTn>
      </p:par>
    </p:tnLst>
    <p:bldLst>
      <p:bldP spid="18435" grpId="0" animBg="1"/>
      <p:bldP spid="18439" grpId="0" animBg="1"/>
      <p:bldP spid="18445" grpId="0" animBg="1"/>
      <p:bldP spid="18446" grpId="0" animBg="1"/>
      <p:bldP spid="18447" grpId="0" animBg="1"/>
      <p:bldP spid="18448" grpId="0" animBg="1"/>
      <p:bldP spid="18449" grpId="0" animBg="1"/>
      <p:bldP spid="18450" grpId="0" animBg="1"/>
      <p:bldP spid="18451" grpId="0" animBg="1"/>
      <p:bldP spid="18452" grpId="0" animBg="1"/>
      <p:bldP spid="18453" grpId="0" animBg="1"/>
      <p:bldP spid="18454" grpId="0" animBg="1"/>
      <p:bldP spid="18455" grpId="0" animBg="1"/>
      <p:bldP spid="18459" grpId="0" animBg="1"/>
      <p:bldP spid="18459" grpId="1" animBg="1"/>
      <p:bldP spid="18461" grpId="0" animBg="1"/>
      <p:bldP spid="18461" grpId="1" animBg="1"/>
      <p:bldP spid="18472" grpId="0" animBg="1"/>
      <p:bldP spid="1847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type="body" idx="1"/>
          </p:nvPr>
        </p:nvSpPr>
        <p:spPr/>
        <p:txBody>
          <a:bodyPr/>
          <a:lstStyle/>
          <a:p>
            <a:endParaRPr lang="en-US"/>
          </a:p>
        </p:txBody>
      </p:sp>
      <p:sp>
        <p:nvSpPr>
          <p:cNvPr id="19462" name="Rectangle 6"/>
          <p:cNvSpPr>
            <a:spLocks noChangeArrowheads="1"/>
          </p:cNvSpPr>
          <p:nvPr/>
        </p:nvSpPr>
        <p:spPr bwMode="auto">
          <a:xfrm>
            <a:off x="533400" y="2743200"/>
            <a:ext cx="8229600" cy="1981200"/>
          </a:xfrm>
          <a:prstGeom prst="rect">
            <a:avLst/>
          </a:prstGeom>
          <a:noFill/>
          <a:ln w="9525">
            <a:noFill/>
            <a:miter lim="800000"/>
            <a:headEnd/>
            <a:tailEnd/>
          </a:ln>
          <a:effectLst/>
        </p:spPr>
        <p:txBody>
          <a:bodyPr/>
          <a:lstStyle/>
          <a:p>
            <a:pPr marL="609600" indent="-609600">
              <a:spcBef>
                <a:spcPct val="20000"/>
              </a:spcBef>
            </a:pPr>
            <a:r>
              <a:rPr lang="en-US" sz="3200">
                <a:solidFill>
                  <a:srgbClr val="0000FF"/>
                </a:solidFill>
              </a:rPr>
              <a:t>      </a:t>
            </a:r>
          </a:p>
        </p:txBody>
      </p:sp>
      <p:sp>
        <p:nvSpPr>
          <p:cNvPr id="19463" name="Line 7"/>
          <p:cNvSpPr>
            <a:spLocks noChangeShapeType="1"/>
          </p:cNvSpPr>
          <p:nvPr/>
        </p:nvSpPr>
        <p:spPr bwMode="auto">
          <a:xfrm>
            <a:off x="1524000" y="1371600"/>
            <a:ext cx="6705600" cy="0"/>
          </a:xfrm>
          <a:prstGeom prst="line">
            <a:avLst/>
          </a:prstGeom>
          <a:noFill/>
          <a:ln w="9525">
            <a:solidFill>
              <a:schemeClr val="tx1"/>
            </a:solidFill>
            <a:round/>
            <a:headEnd/>
            <a:tailEnd/>
          </a:ln>
          <a:effectLst/>
        </p:spPr>
        <p:txBody>
          <a:bodyPr/>
          <a:lstStyle/>
          <a:p>
            <a:endParaRPr lang="en-US"/>
          </a:p>
        </p:txBody>
      </p:sp>
      <p:sp>
        <p:nvSpPr>
          <p:cNvPr id="19464" name="AutoShape 8"/>
          <p:cNvSpPr>
            <a:spLocks noChangeArrowheads="1"/>
          </p:cNvSpPr>
          <p:nvPr/>
        </p:nvSpPr>
        <p:spPr bwMode="auto">
          <a:xfrm>
            <a:off x="1524000" y="3048000"/>
            <a:ext cx="5715000" cy="2438400"/>
          </a:xfrm>
          <a:prstGeom prst="cloudCallout">
            <a:avLst>
              <a:gd name="adj1" fmla="val -49000"/>
              <a:gd name="adj2" fmla="val -89065"/>
            </a:avLst>
          </a:prstGeom>
          <a:solidFill>
            <a:srgbClr val="0099CC"/>
          </a:solidFill>
          <a:ln w="9525">
            <a:solidFill>
              <a:schemeClr val="tx1"/>
            </a:solidFill>
            <a:round/>
            <a:headEnd/>
            <a:tailEnd/>
          </a:ln>
          <a:effectLst/>
        </p:spPr>
        <p:txBody>
          <a:bodyPr anchor="ctr"/>
          <a:lstStyle/>
          <a:p>
            <a:r>
              <a:rPr lang="en-US" sz="2000" b="1">
                <a:solidFill>
                  <a:schemeClr val="tx2"/>
                </a:solidFill>
              </a:rPr>
              <a:t>     </a:t>
            </a:r>
            <a:r>
              <a:rPr lang="en-US" sz="2400" b="1">
                <a:solidFill>
                  <a:schemeClr val="tx2"/>
                </a:solidFill>
              </a:rPr>
              <a:t>Ở địa phương em việc làm nào của người dân đã dẫn đến việc gây ô nhiễm môi trường đất?</a:t>
            </a:r>
            <a:r>
              <a:rPr lang="en-US" sz="2000" b="1">
                <a:solidFill>
                  <a:schemeClr val="tx2"/>
                </a:solidFill>
              </a:rPr>
              <a:t> </a:t>
            </a:r>
            <a:endParaRPr lang="en-US" sz="4400" b="1">
              <a:solidFill>
                <a:schemeClr val="tx2"/>
              </a:solidFill>
            </a:endParaRPr>
          </a:p>
        </p:txBody>
      </p:sp>
      <p:sp>
        <p:nvSpPr>
          <p:cNvPr id="19465" name="Rectangle 9"/>
          <p:cNvSpPr>
            <a:spLocks noChangeArrowheads="1"/>
          </p:cNvSpPr>
          <p:nvPr/>
        </p:nvSpPr>
        <p:spPr bwMode="auto">
          <a:xfrm>
            <a:off x="533400" y="2743200"/>
            <a:ext cx="8229600" cy="1981200"/>
          </a:xfrm>
          <a:prstGeom prst="rect">
            <a:avLst/>
          </a:prstGeom>
          <a:noFill/>
          <a:ln w="9525">
            <a:noFill/>
            <a:miter lim="800000"/>
            <a:headEnd/>
            <a:tailEnd/>
          </a:ln>
          <a:effectLst/>
        </p:spPr>
        <p:txBody>
          <a:bodyPr/>
          <a:lstStyle/>
          <a:p>
            <a:pPr marL="609600" indent="-609600">
              <a:spcBef>
                <a:spcPct val="20000"/>
              </a:spcBef>
            </a:pPr>
            <a:r>
              <a:rPr lang="en-US" sz="3200">
                <a:solidFill>
                  <a:srgbClr val="0000FF"/>
                </a:solidFill>
              </a:rPr>
              <a:t>      </a:t>
            </a:r>
          </a:p>
        </p:txBody>
      </p:sp>
      <p:sp>
        <p:nvSpPr>
          <p:cNvPr id="19466" name="Line 10"/>
          <p:cNvSpPr>
            <a:spLocks noChangeShapeType="1"/>
          </p:cNvSpPr>
          <p:nvPr/>
        </p:nvSpPr>
        <p:spPr bwMode="auto">
          <a:xfrm>
            <a:off x="1524000" y="1371600"/>
            <a:ext cx="6705600" cy="0"/>
          </a:xfrm>
          <a:prstGeom prst="line">
            <a:avLst/>
          </a:prstGeom>
          <a:noFill/>
          <a:ln w="9525">
            <a:solidFill>
              <a:schemeClr val="tx1"/>
            </a:solidFill>
            <a:round/>
            <a:headEnd/>
            <a:tailEnd/>
          </a:ln>
          <a:effectLst/>
        </p:spPr>
        <p:txBody>
          <a:bodyPr/>
          <a:lstStyle/>
          <a:p>
            <a:endParaRPr lang="en-US"/>
          </a:p>
        </p:txBody>
      </p:sp>
      <p:sp>
        <p:nvSpPr>
          <p:cNvPr id="19467" name="AutoShape 11"/>
          <p:cNvSpPr>
            <a:spLocks noChangeArrowheads="1"/>
          </p:cNvSpPr>
          <p:nvPr/>
        </p:nvSpPr>
        <p:spPr bwMode="auto">
          <a:xfrm>
            <a:off x="1752600" y="2743200"/>
            <a:ext cx="5715000" cy="2819400"/>
          </a:xfrm>
          <a:prstGeom prst="cloudCallout">
            <a:avLst>
              <a:gd name="adj1" fmla="val -46333"/>
              <a:gd name="adj2" fmla="val -83782"/>
            </a:avLst>
          </a:prstGeom>
          <a:solidFill>
            <a:schemeClr val="folHlink"/>
          </a:solidFill>
          <a:ln w="9525">
            <a:solidFill>
              <a:schemeClr val="tx1"/>
            </a:solidFill>
            <a:round/>
            <a:headEnd/>
            <a:tailEnd/>
          </a:ln>
          <a:effectLst/>
        </p:spPr>
        <p:txBody>
          <a:bodyPr anchor="ctr"/>
          <a:lstStyle/>
          <a:p>
            <a:r>
              <a:rPr lang="en-US" sz="2000">
                <a:solidFill>
                  <a:srgbClr val="0000FF"/>
                </a:solidFill>
              </a:rPr>
              <a:t>     </a:t>
            </a:r>
            <a:r>
              <a:rPr lang="en-US" sz="2400" b="1">
                <a:solidFill>
                  <a:srgbClr val="0000FF"/>
                </a:solidFill>
              </a:rPr>
              <a:t>? Theo em cần có những biện pháp gì để bảo vệ môi trường đất? </a:t>
            </a:r>
            <a:br>
              <a:rPr lang="en-US" sz="2400" b="1">
                <a:solidFill>
                  <a:srgbClr val="0000FF"/>
                </a:solidFill>
              </a:rPr>
            </a:br>
            <a:endParaRPr lang="en-US" sz="2400" b="1">
              <a:solidFill>
                <a:srgbClr val="0000FF"/>
              </a:solidFill>
            </a:endParaRPr>
          </a:p>
        </p:txBody>
      </p:sp>
      <p:sp>
        <p:nvSpPr>
          <p:cNvPr id="19468" name="AutoShape 12"/>
          <p:cNvSpPr>
            <a:spLocks noChangeArrowheads="1"/>
          </p:cNvSpPr>
          <p:nvPr/>
        </p:nvSpPr>
        <p:spPr bwMode="auto">
          <a:xfrm>
            <a:off x="2590800" y="1828800"/>
            <a:ext cx="4114800" cy="762000"/>
          </a:xfrm>
          <a:prstGeom prst="flowChartTerminator">
            <a:avLst/>
          </a:prstGeom>
          <a:solidFill>
            <a:srgbClr val="FFCCFF"/>
          </a:solidFill>
          <a:ln w="9525">
            <a:solidFill>
              <a:schemeClr val="tx1"/>
            </a:solidFill>
            <a:miter lim="800000"/>
            <a:headEnd/>
            <a:tailEnd/>
          </a:ln>
          <a:effectLst/>
        </p:spPr>
        <p:txBody>
          <a:bodyPr wrap="none" anchor="ctr"/>
          <a:lstStyle/>
          <a:p>
            <a:pPr algn="ctr"/>
            <a:r>
              <a:rPr lang="en-US" sz="2400" b="1"/>
              <a:t>Liên hệ- Giáo dục</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checkerboard(across)">
                                      <p:cBhvr>
                                        <p:cTn id="7" dur="5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9464"/>
                                        </p:tgtEl>
                                      </p:cBhvr>
                                    </p:animEffect>
                                    <p:set>
                                      <p:cBhvr>
                                        <p:cTn id="12" dur="1" fill="hold">
                                          <p:stCondLst>
                                            <p:cond delay="499"/>
                                          </p:stCondLst>
                                        </p:cTn>
                                        <p:tgtEl>
                                          <p:spTgt spid="194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67"/>
                                        </p:tgtEl>
                                        <p:attrNameLst>
                                          <p:attrName>style.visibility</p:attrName>
                                        </p:attrNameLst>
                                      </p:cBhvr>
                                      <p:to>
                                        <p:strVal val="visible"/>
                                      </p:to>
                                    </p:set>
                                    <p:animEffect transition="in" filter="checkerboard(across)">
                                      <p:cBhvr>
                                        <p:cTn id="17" dur="500"/>
                                        <p:tgtEl>
                                          <p:spTgt spid="1946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9467"/>
                                        </p:tgtEl>
                                      </p:cBhvr>
                                    </p:animEffect>
                                    <p:set>
                                      <p:cBhvr>
                                        <p:cTn id="22" dur="1" fill="hold">
                                          <p:stCondLst>
                                            <p:cond delay="499"/>
                                          </p:stCondLst>
                                        </p:cTn>
                                        <p:tgtEl>
                                          <p:spTgt spid="194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4" grpId="1" animBg="1"/>
      <p:bldP spid="19467" grpId="0" animBg="1"/>
      <p:bldP spid="1946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rot="10800000">
            <a:off x="381000" y="0"/>
            <a:ext cx="8610600" cy="1981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rgbClr val="CC3300"/>
              </a:gs>
            </a:gsLst>
            <a:lin ang="18900000" scaled="1"/>
          </a:gradFill>
          <a:ln w="9525">
            <a:solidFill>
              <a:schemeClr val="tx1"/>
            </a:solidFill>
            <a:miter lim="800000"/>
            <a:headEnd/>
            <a:tailEnd/>
          </a:ln>
          <a:effectLst/>
        </p:spPr>
        <p:txBody>
          <a:bodyPr wrap="none" anchor="ctr"/>
          <a:lstStyle/>
          <a:p>
            <a:endParaRPr lang="en-US"/>
          </a:p>
        </p:txBody>
      </p:sp>
      <p:sp>
        <p:nvSpPr>
          <p:cNvPr id="20483" name="Text Box 3"/>
          <p:cNvSpPr txBox="1">
            <a:spLocks noChangeArrowheads="1"/>
          </p:cNvSpPr>
          <p:nvPr/>
        </p:nvSpPr>
        <p:spPr bwMode="auto">
          <a:xfrm>
            <a:off x="838200" y="1981200"/>
            <a:ext cx="7543800" cy="3824288"/>
          </a:xfrm>
          <a:prstGeom prst="rect">
            <a:avLst/>
          </a:prstGeom>
          <a:gradFill rotWithShape="1">
            <a:gsLst>
              <a:gs pos="0">
                <a:srgbClr val="CCFF99"/>
              </a:gs>
              <a:gs pos="50000">
                <a:srgbClr val="66FFFF"/>
              </a:gs>
              <a:gs pos="100000">
                <a:srgbClr val="CCFF99"/>
              </a:gs>
            </a:gsLst>
            <a:lin ang="0" scaled="1"/>
          </a:gradFill>
          <a:ln w="9525">
            <a:solidFill>
              <a:srgbClr val="FF9933"/>
            </a:solidFill>
            <a:miter lim="800000"/>
            <a:headEnd/>
            <a:tailEnd/>
          </a:ln>
          <a:effectLst>
            <a:outerShdw dist="107763" dir="18900000" algn="ctr" rotWithShape="0">
              <a:schemeClr val="bg2">
                <a:alpha val="50000"/>
              </a:schemeClr>
            </a:outerShdw>
          </a:effectLst>
        </p:spPr>
        <p:txBody>
          <a:bodyPr>
            <a:spAutoFit/>
          </a:bodyPr>
          <a:lstStyle/>
          <a:p>
            <a:pPr eaLnBrk="0" hangingPunct="0">
              <a:spcBef>
                <a:spcPct val="50000"/>
              </a:spcBef>
              <a:buFont typeface="Wingdings" pitchFamily="2" charset="2"/>
              <a:buNone/>
            </a:pPr>
            <a:r>
              <a:rPr lang="en-US" sz="3400">
                <a:solidFill>
                  <a:srgbClr val="0000CC"/>
                </a:solidFill>
              </a:rPr>
              <a:t> </a:t>
            </a:r>
          </a:p>
          <a:p>
            <a:pPr eaLnBrk="0" hangingPunct="0">
              <a:spcBef>
                <a:spcPct val="50000"/>
              </a:spcBef>
              <a:buFont typeface="Wingdings" pitchFamily="2" charset="2"/>
              <a:buChar char="Ø"/>
            </a:pPr>
            <a:r>
              <a:rPr lang="en-US" sz="2800">
                <a:solidFill>
                  <a:srgbClr val="0000FF"/>
                </a:solidFill>
              </a:rPr>
              <a:t> Ghi nhớ các nguyên nhân làm thu hẹp và ô nhiễm  môi trường đất. Tìm hiểu thêm về các biện pháp bảo vệ môi trường đất.</a:t>
            </a:r>
            <a:endParaRPr lang="en-US" sz="4600">
              <a:solidFill>
                <a:srgbClr val="0000FF"/>
              </a:solidFill>
            </a:endParaRPr>
          </a:p>
          <a:p>
            <a:pPr eaLnBrk="0" hangingPunct="0">
              <a:spcBef>
                <a:spcPct val="50000"/>
              </a:spcBef>
              <a:buFont typeface="Wingdings" pitchFamily="2" charset="2"/>
              <a:buChar char="Ø"/>
            </a:pPr>
            <a:r>
              <a:rPr lang="en-US" sz="2800">
                <a:solidFill>
                  <a:srgbClr val="0000FF"/>
                </a:solidFill>
              </a:rPr>
              <a:t> Xem trước bài 67: Một số biện pháp bảo vệ môi trường nước và không khí.</a:t>
            </a:r>
          </a:p>
          <a:p>
            <a:pPr eaLnBrk="0" hangingPunct="0">
              <a:spcBef>
                <a:spcPct val="50000"/>
              </a:spcBef>
              <a:buFont typeface="Wingdings" pitchFamily="2" charset="2"/>
              <a:buNone/>
            </a:pPr>
            <a:endParaRPr lang="en-US" sz="2800">
              <a:solidFill>
                <a:srgbClr val="0000FF"/>
              </a:solidFill>
            </a:endParaRPr>
          </a:p>
        </p:txBody>
      </p:sp>
      <p:pic>
        <p:nvPicPr>
          <p:cNvPr id="20485" name="Picture 5" descr="I"/>
          <p:cNvPicPr>
            <a:picLocks noChangeAspect="1" noChangeArrowheads="1"/>
          </p:cNvPicPr>
          <p:nvPr/>
        </p:nvPicPr>
        <p:blipFill>
          <a:blip r:embed="rId2"/>
          <a:srcRect/>
          <a:stretch>
            <a:fillRect/>
          </a:stretch>
        </p:blipFill>
        <p:spPr bwMode="auto">
          <a:xfrm>
            <a:off x="1752600" y="5410200"/>
            <a:ext cx="7239000" cy="1447800"/>
          </a:xfrm>
          <a:prstGeom prst="rect">
            <a:avLst/>
          </a:prstGeom>
          <a:noFill/>
        </p:spPr>
      </p:pic>
      <p:pic>
        <p:nvPicPr>
          <p:cNvPr id="20486" name="Picture 6" descr="I"/>
          <p:cNvPicPr>
            <a:picLocks noChangeAspect="1" noChangeArrowheads="1"/>
          </p:cNvPicPr>
          <p:nvPr/>
        </p:nvPicPr>
        <p:blipFill>
          <a:blip r:embed="rId2"/>
          <a:srcRect/>
          <a:stretch>
            <a:fillRect/>
          </a:stretch>
        </p:blipFill>
        <p:spPr bwMode="auto">
          <a:xfrm>
            <a:off x="-152400" y="5943600"/>
            <a:ext cx="6248400" cy="914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838200" y="1371600"/>
            <a:ext cx="4267200" cy="519113"/>
          </a:xfrm>
          <a:prstGeom prst="rect">
            <a:avLst/>
          </a:prstGeom>
          <a:noFill/>
          <a:ln w="9525">
            <a:noFill/>
            <a:miter lim="800000"/>
            <a:headEnd/>
            <a:tailEnd/>
          </a:ln>
          <a:effectLst/>
        </p:spPr>
        <p:txBody>
          <a:bodyPr>
            <a:spAutoFit/>
          </a:bodyPr>
          <a:lstStyle/>
          <a:p>
            <a:pPr eaLnBrk="0" hangingPunct="0">
              <a:spcBef>
                <a:spcPct val="50000"/>
              </a:spcBef>
            </a:pPr>
            <a:r>
              <a:rPr lang="en-US" sz="2800" b="1"/>
              <a:t>Khởi động</a:t>
            </a:r>
            <a:r>
              <a:rPr lang="en-US" sz="2400" b="1"/>
              <a:t>:</a:t>
            </a:r>
          </a:p>
        </p:txBody>
      </p:sp>
      <p:sp>
        <p:nvSpPr>
          <p:cNvPr id="4100" name="AutoShape 4"/>
          <p:cNvSpPr>
            <a:spLocks noChangeArrowheads="1"/>
          </p:cNvSpPr>
          <p:nvPr/>
        </p:nvSpPr>
        <p:spPr bwMode="auto">
          <a:xfrm>
            <a:off x="533400" y="2057400"/>
            <a:ext cx="7848600" cy="1371600"/>
          </a:xfrm>
          <a:prstGeom prst="wedgeEllipseCallout">
            <a:avLst>
              <a:gd name="adj1" fmla="val 16444"/>
              <a:gd name="adj2" fmla="val 88310"/>
            </a:avLst>
          </a:prstGeom>
          <a:solidFill>
            <a:srgbClr val="FFCCFF"/>
          </a:solidFill>
          <a:ln w="9525">
            <a:solidFill>
              <a:schemeClr val="tx1"/>
            </a:solidFill>
            <a:miter lim="800000"/>
            <a:headEnd/>
            <a:tailEnd/>
          </a:ln>
          <a:effectLst/>
        </p:spPr>
        <p:txBody>
          <a:bodyPr/>
          <a:lstStyle/>
          <a:p>
            <a:pPr eaLnBrk="0" hangingPunct="0"/>
            <a:r>
              <a:rPr lang="en-US" sz="2400" b="1"/>
              <a:t>1.  Nêu các nguyên nhân khiến rừng bị tàn phá?</a:t>
            </a:r>
          </a:p>
        </p:txBody>
      </p:sp>
      <p:sp>
        <p:nvSpPr>
          <p:cNvPr id="4101" name="Rectangle 5"/>
          <p:cNvSpPr>
            <a:spLocks noChangeArrowheads="1"/>
          </p:cNvSpPr>
          <p:nvPr/>
        </p:nvSpPr>
        <p:spPr bwMode="auto">
          <a:xfrm>
            <a:off x="457200" y="4114800"/>
            <a:ext cx="8458200" cy="1905000"/>
          </a:xfrm>
          <a:prstGeom prst="rect">
            <a:avLst/>
          </a:prstGeom>
          <a:solidFill>
            <a:srgbClr val="FFCCFF"/>
          </a:solidFill>
          <a:ln w="9525">
            <a:solidFill>
              <a:schemeClr val="tx1"/>
            </a:solidFill>
            <a:miter lim="800000"/>
            <a:headEnd/>
            <a:tailEnd/>
          </a:ln>
          <a:effectLst/>
        </p:spPr>
        <p:txBody>
          <a:bodyPr wrap="none" anchor="ctr"/>
          <a:lstStyle/>
          <a:p>
            <a:pPr eaLnBrk="0" hangingPunct="0"/>
            <a:r>
              <a:rPr lang="en-US" sz="2400" b="1"/>
              <a:t>Có nhiều lí do khiến rừng bị tàn phá: Đốt rừng làm </a:t>
            </a:r>
          </a:p>
          <a:p>
            <a:pPr eaLnBrk="0" hangingPunct="0"/>
            <a:r>
              <a:rPr lang="en-US" sz="2400" b="1"/>
              <a:t>nương rẫy; lấy củi, đốt than, lấy gỗ làm nhà, đóng </a:t>
            </a:r>
          </a:p>
          <a:p>
            <a:pPr eaLnBrk="0" hangingPunct="0"/>
            <a:r>
              <a:rPr lang="en-US" sz="2400" b="1"/>
              <a:t>đồ dùng,…; phá rừng để lấy đất làm nhà, làm đường,…</a:t>
            </a:r>
          </a:p>
        </p:txBody>
      </p:sp>
      <p:sp>
        <p:nvSpPr>
          <p:cNvPr id="4102" name="AutoShape 6"/>
          <p:cNvSpPr>
            <a:spLocks noChangeArrowheads="1"/>
          </p:cNvSpPr>
          <p:nvPr/>
        </p:nvSpPr>
        <p:spPr bwMode="auto">
          <a:xfrm>
            <a:off x="0" y="1905000"/>
            <a:ext cx="8839200" cy="1752600"/>
          </a:xfrm>
          <a:prstGeom prst="star24">
            <a:avLst>
              <a:gd name="adj" fmla="val 37500"/>
            </a:avLst>
          </a:prstGeom>
          <a:solidFill>
            <a:srgbClr val="FFCCFF"/>
          </a:solidFill>
          <a:ln w="9525">
            <a:solidFill>
              <a:schemeClr val="tx1"/>
            </a:solidFill>
            <a:miter lim="800000"/>
            <a:headEnd/>
            <a:tailEnd/>
          </a:ln>
          <a:effectLst/>
        </p:spPr>
        <p:txBody>
          <a:bodyPr wrap="none" anchor="ctr"/>
          <a:lstStyle/>
          <a:p>
            <a:pPr algn="ctr" eaLnBrk="0" hangingPunct="0"/>
            <a:r>
              <a:rPr lang="en-US" sz="2400" b="1"/>
              <a:t>2.Việc phá rừng dẫn đến những hậu quả gì?</a:t>
            </a:r>
          </a:p>
        </p:txBody>
      </p:sp>
      <p:sp>
        <p:nvSpPr>
          <p:cNvPr id="4103" name="AutoShape 7"/>
          <p:cNvSpPr>
            <a:spLocks noChangeArrowheads="1"/>
          </p:cNvSpPr>
          <p:nvPr/>
        </p:nvSpPr>
        <p:spPr bwMode="auto">
          <a:xfrm>
            <a:off x="0" y="3962400"/>
            <a:ext cx="9144000" cy="2438400"/>
          </a:xfrm>
          <a:prstGeom prst="flowChartTerminator">
            <a:avLst/>
          </a:prstGeom>
          <a:solidFill>
            <a:srgbClr val="FFCCFF"/>
          </a:solidFill>
          <a:ln w="9525">
            <a:solidFill>
              <a:schemeClr val="tx1"/>
            </a:solidFill>
            <a:miter lim="800000"/>
            <a:headEnd/>
            <a:tailEnd/>
          </a:ln>
          <a:effectLst/>
        </p:spPr>
        <p:txBody>
          <a:bodyPr wrap="none" anchor="ctr"/>
          <a:lstStyle/>
          <a:p>
            <a:pPr eaLnBrk="0" hangingPunct="0"/>
            <a:r>
              <a:rPr lang="en-US" sz="2400" b="1"/>
              <a:t>Việc phá rừng ồ ạt làm cho:</a:t>
            </a:r>
          </a:p>
          <a:p>
            <a:pPr eaLnBrk="0" hangingPunct="0">
              <a:buFontTx/>
              <a:buChar char="-"/>
            </a:pPr>
            <a:r>
              <a:rPr lang="en-US" sz="2400" b="1"/>
              <a:t> Khí hậu bị thay đổi; lũ lụt, hạn hán xảy ra thường xuyên.</a:t>
            </a:r>
          </a:p>
          <a:p>
            <a:pPr eaLnBrk="0" hangingPunct="0">
              <a:buFontTx/>
              <a:buChar char="-"/>
            </a:pPr>
            <a:r>
              <a:rPr lang="en-US" sz="2400" b="1"/>
              <a:t> Đất bị xói mòn trở nên bạc màu.</a:t>
            </a:r>
          </a:p>
          <a:p>
            <a:pPr eaLnBrk="0" hangingPunct="0">
              <a:buFontTx/>
              <a:buChar char="-"/>
            </a:pPr>
            <a:r>
              <a:rPr lang="en-US" sz="2400" b="1"/>
              <a:t> Động vật và thực vật quý hiếm giảm dần, một số loài bị </a:t>
            </a:r>
          </a:p>
          <a:p>
            <a:pPr eaLnBrk="0" hangingPunct="0"/>
            <a:r>
              <a:rPr lang="en-US" sz="2400" b="1"/>
              <a:t>tuyệt chủng và một số loài có nguy cơ bị tuyệt chủng.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amond(in)">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p:cTn id="17" dur="500" fill="hold"/>
                                        <p:tgtEl>
                                          <p:spTgt spid="4101"/>
                                        </p:tgtEl>
                                        <p:attrNameLst>
                                          <p:attrName>ppt_w</p:attrName>
                                        </p:attrNameLst>
                                      </p:cBhvr>
                                      <p:tavLst>
                                        <p:tav tm="0">
                                          <p:val>
                                            <p:fltVal val="0"/>
                                          </p:val>
                                        </p:tav>
                                        <p:tav tm="100000">
                                          <p:val>
                                            <p:strVal val="#ppt_w"/>
                                          </p:val>
                                        </p:tav>
                                      </p:tavLst>
                                    </p:anim>
                                    <p:anim calcmode="lin" valueType="num">
                                      <p:cBhvr>
                                        <p:cTn id="18" dur="500" fill="hold"/>
                                        <p:tgtEl>
                                          <p:spTgt spid="410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4100"/>
                                        </p:tgtEl>
                                      </p:cBhvr>
                                    </p:animEffect>
                                    <p:set>
                                      <p:cBhvr>
                                        <p:cTn id="23" dur="1" fill="hold">
                                          <p:stCondLst>
                                            <p:cond delay="499"/>
                                          </p:stCondLst>
                                        </p:cTn>
                                        <p:tgtEl>
                                          <p:spTgt spid="4100"/>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4101"/>
                                        </p:tgtEl>
                                      </p:cBhvr>
                                    </p:animEffect>
                                    <p:set>
                                      <p:cBhvr>
                                        <p:cTn id="26" dur="1" fill="hold">
                                          <p:stCondLst>
                                            <p:cond delay="499"/>
                                          </p:stCondLst>
                                        </p:cTn>
                                        <p:tgtEl>
                                          <p:spTgt spid="410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box(in)">
                                      <p:cBhvr>
                                        <p:cTn id="31" dur="500"/>
                                        <p:tgtEl>
                                          <p:spTgt spid="4102"/>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4103"/>
                                        </p:tgtEl>
                                        <p:attrNameLst>
                                          <p:attrName>style.visibility</p:attrName>
                                        </p:attrNameLst>
                                      </p:cBhvr>
                                      <p:to>
                                        <p:strVal val="visible"/>
                                      </p:to>
                                    </p:set>
                                    <p:animEffect transition="in" filter="diamond(in)">
                                      <p:cBhvr>
                                        <p:cTn id="36" dur="2000"/>
                                        <p:tgtEl>
                                          <p:spTgt spid="410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4102"/>
                                        </p:tgtEl>
                                        <p:attrNameLst>
                                          <p:attrName>ppt_x</p:attrName>
                                        </p:attrNameLst>
                                      </p:cBhvr>
                                      <p:tavLst>
                                        <p:tav tm="0">
                                          <p:val>
                                            <p:strVal val="ppt_x"/>
                                          </p:val>
                                        </p:tav>
                                        <p:tav tm="100000">
                                          <p:val>
                                            <p:strVal val="ppt_x"/>
                                          </p:val>
                                        </p:tav>
                                      </p:tavLst>
                                    </p:anim>
                                    <p:anim calcmode="lin" valueType="num">
                                      <p:cBhvr additive="base">
                                        <p:cTn id="41" dur="500"/>
                                        <p:tgtEl>
                                          <p:spTgt spid="4102"/>
                                        </p:tgtEl>
                                        <p:attrNameLst>
                                          <p:attrName>ppt_y</p:attrName>
                                        </p:attrNameLst>
                                      </p:cBhvr>
                                      <p:tavLst>
                                        <p:tav tm="0">
                                          <p:val>
                                            <p:strVal val="ppt_y"/>
                                          </p:val>
                                        </p:tav>
                                        <p:tav tm="100000">
                                          <p:val>
                                            <p:strVal val="1+ppt_h/2"/>
                                          </p:val>
                                        </p:tav>
                                      </p:tavLst>
                                    </p:anim>
                                    <p:set>
                                      <p:cBhvr>
                                        <p:cTn id="42" dur="1" fill="hold">
                                          <p:stCondLst>
                                            <p:cond delay="499"/>
                                          </p:stCondLst>
                                        </p:cTn>
                                        <p:tgtEl>
                                          <p:spTgt spid="4102"/>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103"/>
                                        </p:tgtEl>
                                        <p:attrNameLst>
                                          <p:attrName>ppt_x</p:attrName>
                                        </p:attrNameLst>
                                      </p:cBhvr>
                                      <p:tavLst>
                                        <p:tav tm="0">
                                          <p:val>
                                            <p:strVal val="ppt_x"/>
                                          </p:val>
                                        </p:tav>
                                        <p:tav tm="100000">
                                          <p:val>
                                            <p:strVal val="ppt_x"/>
                                          </p:val>
                                        </p:tav>
                                      </p:tavLst>
                                    </p:anim>
                                    <p:anim calcmode="lin" valueType="num">
                                      <p:cBhvr additive="base">
                                        <p:cTn id="45" dur="500"/>
                                        <p:tgtEl>
                                          <p:spTgt spid="4103"/>
                                        </p:tgtEl>
                                        <p:attrNameLst>
                                          <p:attrName>ppt_y</p:attrName>
                                        </p:attrNameLst>
                                      </p:cBhvr>
                                      <p:tavLst>
                                        <p:tav tm="0">
                                          <p:val>
                                            <p:strVal val="ppt_y"/>
                                          </p:val>
                                        </p:tav>
                                        <p:tav tm="100000">
                                          <p:val>
                                            <p:strVal val="1+ppt_h/2"/>
                                          </p:val>
                                        </p:tav>
                                      </p:tavLst>
                                    </p:anim>
                                    <p:set>
                                      <p:cBhvr>
                                        <p:cTn id="46" dur="1" fill="hold">
                                          <p:stCondLst>
                                            <p:cond delay="499"/>
                                          </p:stCondLst>
                                        </p:cTn>
                                        <p:tgtEl>
                                          <p:spTgt spid="4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animBg="1"/>
      <p:bldP spid="4100" grpId="1" animBg="1"/>
      <p:bldP spid="4101" grpId="0" animBg="1"/>
      <p:bldP spid="4101" grpId="1" animBg="1"/>
      <p:bldP spid="4102" grpId="0" animBg="1"/>
      <p:bldP spid="4102" grpId="1" animBg="1"/>
      <p:bldP spid="4103" grpId="0" animBg="1"/>
      <p:bldP spid="410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5123" name="AutoShape 3"/>
          <p:cNvSpPr>
            <a:spLocks noChangeArrowheads="1"/>
          </p:cNvSpPr>
          <p:nvPr/>
        </p:nvSpPr>
        <p:spPr bwMode="auto">
          <a:xfrm>
            <a:off x="1447800" y="2057400"/>
            <a:ext cx="5867400" cy="3276600"/>
          </a:xfrm>
          <a:prstGeom prst="star16">
            <a:avLst>
              <a:gd name="adj" fmla="val 37500"/>
            </a:avLst>
          </a:prstGeom>
          <a:solidFill>
            <a:srgbClr val="99FF99"/>
          </a:solidFill>
          <a:ln w="9525">
            <a:solidFill>
              <a:schemeClr val="tx1"/>
            </a:solidFill>
            <a:miter lim="800000"/>
            <a:headEnd/>
            <a:tailEnd/>
          </a:ln>
          <a:effectLst/>
        </p:spPr>
        <p:txBody>
          <a:bodyPr wrap="none" anchor="ctr"/>
          <a:lstStyle/>
          <a:p>
            <a:pPr algn="ctr"/>
            <a:r>
              <a:rPr lang="en-US" sz="2400" b="1"/>
              <a:t>HOẠT ĐỘNG 1:</a:t>
            </a:r>
          </a:p>
          <a:p>
            <a:pPr algn="ctr"/>
            <a:r>
              <a:rPr lang="en-US" sz="2400" b="1"/>
              <a:t>ĐẤT TRỒNG BỊ THU HẸP.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Picture 016"/>
          <p:cNvPicPr>
            <a:picLocks noChangeAspect="1" noChangeArrowheads="1"/>
          </p:cNvPicPr>
          <p:nvPr/>
        </p:nvPicPr>
        <p:blipFill>
          <a:blip r:embed="rId2"/>
          <a:srcRect/>
          <a:stretch>
            <a:fillRect/>
          </a:stretch>
        </p:blipFill>
        <p:spPr bwMode="auto">
          <a:xfrm>
            <a:off x="0" y="2819400"/>
            <a:ext cx="9144000" cy="4038600"/>
          </a:xfrm>
          <a:prstGeom prst="rect">
            <a:avLst/>
          </a:prstGeom>
          <a:noFill/>
          <a:ln w="9525">
            <a:noFill/>
            <a:miter lim="800000"/>
            <a:headEnd/>
            <a:tailEnd/>
          </a:ln>
          <a:effectLst/>
        </p:spPr>
      </p:pic>
      <p:sp>
        <p:nvSpPr>
          <p:cNvPr id="6148" name="Rectangle 4"/>
          <p:cNvSpPr>
            <a:spLocks noChangeArrowheads="1"/>
          </p:cNvSpPr>
          <p:nvPr/>
        </p:nvSpPr>
        <p:spPr bwMode="auto">
          <a:xfrm>
            <a:off x="3657600" y="2971800"/>
            <a:ext cx="1981200" cy="381000"/>
          </a:xfrm>
          <a:prstGeom prst="rect">
            <a:avLst/>
          </a:prstGeom>
          <a:solidFill>
            <a:srgbClr val="CCECFF"/>
          </a:solidFill>
          <a:ln w="9525">
            <a:solidFill>
              <a:schemeClr val="tx1"/>
            </a:solidFill>
            <a:miter lim="800000"/>
            <a:headEnd/>
            <a:tailEnd/>
          </a:ln>
          <a:effectLst/>
        </p:spPr>
        <p:txBody>
          <a:bodyPr wrap="none" anchor="ctr"/>
          <a:lstStyle/>
          <a:p>
            <a:pPr algn="ctr" eaLnBrk="0" hangingPunct="0"/>
            <a:r>
              <a:rPr lang="en-US" sz="2400" b="1"/>
              <a:t>Trước kia</a:t>
            </a:r>
          </a:p>
        </p:txBody>
      </p:sp>
      <p:pic>
        <p:nvPicPr>
          <p:cNvPr id="6149" name="Picture 5" descr="Picture 017"/>
          <p:cNvPicPr>
            <a:picLocks noChangeAspect="1" noChangeArrowheads="1"/>
          </p:cNvPicPr>
          <p:nvPr/>
        </p:nvPicPr>
        <p:blipFill>
          <a:blip r:embed="rId3"/>
          <a:srcRect/>
          <a:stretch>
            <a:fillRect/>
          </a:stretch>
        </p:blipFill>
        <p:spPr bwMode="auto">
          <a:xfrm>
            <a:off x="0" y="2971800"/>
            <a:ext cx="9144000" cy="4267200"/>
          </a:xfrm>
          <a:prstGeom prst="rect">
            <a:avLst/>
          </a:prstGeom>
          <a:noFill/>
        </p:spPr>
      </p:pic>
      <p:sp>
        <p:nvSpPr>
          <p:cNvPr id="6150" name="Rectangle 6"/>
          <p:cNvSpPr>
            <a:spLocks noChangeArrowheads="1"/>
          </p:cNvSpPr>
          <p:nvPr/>
        </p:nvSpPr>
        <p:spPr bwMode="auto">
          <a:xfrm>
            <a:off x="3810000" y="3048000"/>
            <a:ext cx="1981200" cy="457200"/>
          </a:xfrm>
          <a:prstGeom prst="rect">
            <a:avLst/>
          </a:prstGeom>
          <a:solidFill>
            <a:srgbClr val="CCECFF"/>
          </a:solidFill>
          <a:ln w="9525">
            <a:solidFill>
              <a:schemeClr val="tx1"/>
            </a:solidFill>
            <a:miter lim="800000"/>
            <a:headEnd/>
            <a:tailEnd/>
          </a:ln>
          <a:effectLst/>
        </p:spPr>
        <p:txBody>
          <a:bodyPr wrap="none" anchor="ctr"/>
          <a:lstStyle/>
          <a:p>
            <a:pPr algn="ctr" eaLnBrk="0" hangingPunct="0"/>
            <a:r>
              <a:rPr lang="en-US" sz="2400" b="1"/>
              <a:t>Hiện nay</a:t>
            </a:r>
          </a:p>
        </p:txBody>
      </p:sp>
      <p:sp>
        <p:nvSpPr>
          <p:cNvPr id="6151" name="Oval 7"/>
          <p:cNvSpPr>
            <a:spLocks noChangeArrowheads="1"/>
          </p:cNvSpPr>
          <p:nvPr/>
        </p:nvSpPr>
        <p:spPr bwMode="auto">
          <a:xfrm>
            <a:off x="3886200" y="1447800"/>
            <a:ext cx="4953000" cy="1295400"/>
          </a:xfrm>
          <a:prstGeom prst="ellipse">
            <a:avLst/>
          </a:prstGeom>
          <a:solidFill>
            <a:srgbClr val="FFCCFF"/>
          </a:solidFill>
          <a:ln w="9525">
            <a:solidFill>
              <a:schemeClr val="tx1"/>
            </a:solidFill>
            <a:round/>
            <a:headEnd/>
            <a:tailEnd/>
          </a:ln>
          <a:effectLst/>
        </p:spPr>
        <p:txBody>
          <a:bodyPr wrap="none" anchor="ctr"/>
          <a:lstStyle/>
          <a:p>
            <a:pPr algn="ctr"/>
            <a:r>
              <a:rPr lang="en-US" b="1"/>
              <a:t>Theo bạn con người sử dụng</a:t>
            </a:r>
          </a:p>
          <a:p>
            <a:pPr algn="ctr"/>
            <a:r>
              <a:rPr lang="en-US" b="1"/>
              <a:t> đất trồng vào những công việc gì?</a:t>
            </a:r>
          </a:p>
          <a:p>
            <a:pPr algn="ctr"/>
            <a:endParaRPr lang="en-US" b="1"/>
          </a:p>
          <a:p>
            <a:pPr algn="ctr"/>
            <a:endParaRPr lang="en-US"/>
          </a:p>
        </p:txBody>
      </p:sp>
      <p:sp>
        <p:nvSpPr>
          <p:cNvPr id="6152" name="Text Box 8"/>
          <p:cNvSpPr txBox="1">
            <a:spLocks noChangeArrowheads="1"/>
          </p:cNvSpPr>
          <p:nvPr/>
        </p:nvSpPr>
        <p:spPr bwMode="auto">
          <a:xfrm>
            <a:off x="0" y="2362200"/>
            <a:ext cx="8915400" cy="457200"/>
          </a:xfrm>
          <a:prstGeom prst="rect">
            <a:avLst/>
          </a:prstGeom>
          <a:noFill/>
          <a:ln w="9525">
            <a:noFill/>
            <a:miter lim="800000"/>
            <a:headEnd/>
            <a:tailEnd/>
          </a:ln>
          <a:effectLst/>
        </p:spPr>
        <p:txBody>
          <a:bodyPr>
            <a:spAutoFit/>
          </a:bodyPr>
          <a:lstStyle/>
          <a:p>
            <a:r>
              <a:rPr lang="en-US" sz="2400" b="1"/>
              <a:t>       </a:t>
            </a:r>
            <a:endParaRPr lang="en-US" sz="2000" b="1"/>
          </a:p>
        </p:txBody>
      </p:sp>
      <p:sp>
        <p:nvSpPr>
          <p:cNvPr id="6153" name="AutoShape 9"/>
          <p:cNvSpPr>
            <a:spLocks noChangeArrowheads="1"/>
          </p:cNvSpPr>
          <p:nvPr/>
        </p:nvSpPr>
        <p:spPr bwMode="auto">
          <a:xfrm>
            <a:off x="0" y="1524000"/>
            <a:ext cx="2819400" cy="1295400"/>
          </a:xfrm>
          <a:prstGeom prst="cloudCallout">
            <a:avLst>
              <a:gd name="adj1" fmla="val 81755"/>
              <a:gd name="adj2" fmla="val 19731"/>
            </a:avLst>
          </a:prstGeom>
          <a:solidFill>
            <a:srgbClr val="FFCCFF"/>
          </a:solidFill>
          <a:ln w="9525">
            <a:solidFill>
              <a:schemeClr val="tx1"/>
            </a:solidFill>
            <a:round/>
            <a:headEnd/>
            <a:tailEnd/>
          </a:ln>
          <a:effectLst/>
        </p:spPr>
        <p:txBody>
          <a:bodyPr/>
          <a:lstStyle/>
          <a:p>
            <a:pPr algn="ctr"/>
            <a:r>
              <a:rPr lang="en-US" b="1"/>
              <a:t>Quan sát tranh trả lời câu hỏi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ox(in)">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52">
                                            <p:txEl>
                                              <p:pRg st="0" end="0"/>
                                            </p:txEl>
                                          </p:spTgt>
                                        </p:tgtEl>
                                        <p:attrNameLst>
                                          <p:attrName>style.visibility</p:attrName>
                                        </p:attrNameLst>
                                      </p:cBhvr>
                                      <p:to>
                                        <p:strVal val="visible"/>
                                      </p:to>
                                    </p:set>
                                    <p:anim to="" calcmode="lin" valueType="num">
                                      <p:cBhvr>
                                        <p:cTn id="12" dur="1" fill="hold"/>
                                        <p:tgtEl>
                                          <p:spTgt spid="615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p:cTn id="17" dur="500" fill="hold"/>
                                        <p:tgtEl>
                                          <p:spTgt spid="6147"/>
                                        </p:tgtEl>
                                        <p:attrNameLst>
                                          <p:attrName>ppt_w</p:attrName>
                                        </p:attrNameLst>
                                      </p:cBhvr>
                                      <p:tavLst>
                                        <p:tav tm="0">
                                          <p:val>
                                            <p:fltVal val="0"/>
                                          </p:val>
                                        </p:tav>
                                        <p:tav tm="100000">
                                          <p:val>
                                            <p:strVal val="#ppt_w"/>
                                          </p:val>
                                        </p:tav>
                                      </p:tavLst>
                                    </p:anim>
                                    <p:anim calcmode="lin" valueType="num">
                                      <p:cBhvr>
                                        <p:cTn id="18" dur="500" fill="hold"/>
                                        <p:tgtEl>
                                          <p:spTgt spid="614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p:cTn id="21" dur="500" fill="hold"/>
                                        <p:tgtEl>
                                          <p:spTgt spid="6148"/>
                                        </p:tgtEl>
                                        <p:attrNameLst>
                                          <p:attrName>ppt_w</p:attrName>
                                        </p:attrNameLst>
                                      </p:cBhvr>
                                      <p:tavLst>
                                        <p:tav tm="0">
                                          <p:val>
                                            <p:fltVal val="0"/>
                                          </p:val>
                                        </p:tav>
                                        <p:tav tm="100000">
                                          <p:val>
                                            <p:strVal val="#ppt_w"/>
                                          </p:val>
                                        </p:tav>
                                      </p:tavLst>
                                    </p:anim>
                                    <p:anim calcmode="lin" valueType="num">
                                      <p:cBhvr>
                                        <p:cTn id="22"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6147"/>
                                        </p:tgtEl>
                                        <p:attrNameLst>
                                          <p:attrName>ppt_x</p:attrName>
                                        </p:attrNameLst>
                                      </p:cBhvr>
                                      <p:tavLst>
                                        <p:tav tm="0">
                                          <p:val>
                                            <p:strVal val="ppt_x"/>
                                          </p:val>
                                        </p:tav>
                                        <p:tav tm="100000">
                                          <p:val>
                                            <p:strVal val="ppt_x"/>
                                          </p:val>
                                        </p:tav>
                                      </p:tavLst>
                                    </p:anim>
                                    <p:anim calcmode="lin" valueType="num">
                                      <p:cBhvr additive="base">
                                        <p:cTn id="27" dur="500"/>
                                        <p:tgtEl>
                                          <p:spTgt spid="6147"/>
                                        </p:tgtEl>
                                        <p:attrNameLst>
                                          <p:attrName>ppt_y</p:attrName>
                                        </p:attrNameLst>
                                      </p:cBhvr>
                                      <p:tavLst>
                                        <p:tav tm="0">
                                          <p:val>
                                            <p:strVal val="ppt_y"/>
                                          </p:val>
                                        </p:tav>
                                        <p:tav tm="100000">
                                          <p:val>
                                            <p:strVal val="1+ppt_h/2"/>
                                          </p:val>
                                        </p:tav>
                                      </p:tavLst>
                                    </p:anim>
                                    <p:set>
                                      <p:cBhvr>
                                        <p:cTn id="28" dur="1" fill="hold">
                                          <p:stCondLst>
                                            <p:cond delay="499"/>
                                          </p:stCondLst>
                                        </p:cTn>
                                        <p:tgtEl>
                                          <p:spTgt spid="6147"/>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6148"/>
                                        </p:tgtEl>
                                        <p:attrNameLst>
                                          <p:attrName>ppt_x</p:attrName>
                                        </p:attrNameLst>
                                      </p:cBhvr>
                                      <p:tavLst>
                                        <p:tav tm="0">
                                          <p:val>
                                            <p:strVal val="ppt_x"/>
                                          </p:val>
                                        </p:tav>
                                        <p:tav tm="100000">
                                          <p:val>
                                            <p:strVal val="ppt_x"/>
                                          </p:val>
                                        </p:tav>
                                      </p:tavLst>
                                    </p:anim>
                                    <p:anim calcmode="lin" valueType="num">
                                      <p:cBhvr additive="base">
                                        <p:cTn id="31" dur="500"/>
                                        <p:tgtEl>
                                          <p:spTgt spid="6148"/>
                                        </p:tgtEl>
                                        <p:attrNameLst>
                                          <p:attrName>ppt_y</p:attrName>
                                        </p:attrNameLst>
                                      </p:cBhvr>
                                      <p:tavLst>
                                        <p:tav tm="0">
                                          <p:val>
                                            <p:strVal val="ppt_y"/>
                                          </p:val>
                                        </p:tav>
                                        <p:tav tm="100000">
                                          <p:val>
                                            <p:strVal val="1+ppt_h/2"/>
                                          </p:val>
                                        </p:tav>
                                      </p:tavLst>
                                    </p:anim>
                                    <p:set>
                                      <p:cBhvr>
                                        <p:cTn id="32" dur="1" fill="hold">
                                          <p:stCondLst>
                                            <p:cond delay="499"/>
                                          </p:stCondLst>
                                        </p:cTn>
                                        <p:tgtEl>
                                          <p:spTgt spid="61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anim calcmode="lin" valueType="num">
                                      <p:cBhvr>
                                        <p:cTn id="37" dur="500" fill="hold"/>
                                        <p:tgtEl>
                                          <p:spTgt spid="6149"/>
                                        </p:tgtEl>
                                        <p:attrNameLst>
                                          <p:attrName>ppt_w</p:attrName>
                                        </p:attrNameLst>
                                      </p:cBhvr>
                                      <p:tavLst>
                                        <p:tav tm="0">
                                          <p:val>
                                            <p:fltVal val="0"/>
                                          </p:val>
                                        </p:tav>
                                        <p:tav tm="100000">
                                          <p:val>
                                            <p:strVal val="#ppt_w"/>
                                          </p:val>
                                        </p:tav>
                                      </p:tavLst>
                                    </p:anim>
                                    <p:anim calcmode="lin" valueType="num">
                                      <p:cBhvr>
                                        <p:cTn id="38" dur="500" fill="hold"/>
                                        <p:tgtEl>
                                          <p:spTgt spid="6149"/>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6150"/>
                                        </p:tgtEl>
                                        <p:attrNameLst>
                                          <p:attrName>style.visibility</p:attrName>
                                        </p:attrNameLst>
                                      </p:cBhvr>
                                      <p:to>
                                        <p:strVal val="visible"/>
                                      </p:to>
                                    </p:set>
                                    <p:anim calcmode="lin" valueType="num">
                                      <p:cBhvr>
                                        <p:cTn id="41" dur="500" fill="hold"/>
                                        <p:tgtEl>
                                          <p:spTgt spid="6150"/>
                                        </p:tgtEl>
                                        <p:attrNameLst>
                                          <p:attrName>ppt_w</p:attrName>
                                        </p:attrNameLst>
                                      </p:cBhvr>
                                      <p:tavLst>
                                        <p:tav tm="0">
                                          <p:val>
                                            <p:fltVal val="0"/>
                                          </p:val>
                                        </p:tav>
                                        <p:tav tm="100000">
                                          <p:val>
                                            <p:strVal val="#ppt_w"/>
                                          </p:val>
                                        </p:tav>
                                      </p:tavLst>
                                    </p:anim>
                                    <p:anim calcmode="lin" valueType="num">
                                      <p:cBhvr>
                                        <p:cTn id="42" dur="500" fill="hold"/>
                                        <p:tgtEl>
                                          <p:spTgt spid="6150"/>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6149"/>
                                        </p:tgtEl>
                                        <p:attrNameLst>
                                          <p:attrName>ppt_x</p:attrName>
                                        </p:attrNameLst>
                                      </p:cBhvr>
                                      <p:tavLst>
                                        <p:tav tm="0">
                                          <p:val>
                                            <p:strVal val="ppt_x"/>
                                          </p:val>
                                        </p:tav>
                                        <p:tav tm="100000">
                                          <p:val>
                                            <p:strVal val="ppt_x"/>
                                          </p:val>
                                        </p:tav>
                                      </p:tavLst>
                                    </p:anim>
                                    <p:anim calcmode="lin" valueType="num">
                                      <p:cBhvr additive="base">
                                        <p:cTn id="47" dur="500"/>
                                        <p:tgtEl>
                                          <p:spTgt spid="6149"/>
                                        </p:tgtEl>
                                        <p:attrNameLst>
                                          <p:attrName>ppt_y</p:attrName>
                                        </p:attrNameLst>
                                      </p:cBhvr>
                                      <p:tavLst>
                                        <p:tav tm="0">
                                          <p:val>
                                            <p:strVal val="ppt_y"/>
                                          </p:val>
                                        </p:tav>
                                        <p:tav tm="100000">
                                          <p:val>
                                            <p:strVal val="1+ppt_h/2"/>
                                          </p:val>
                                        </p:tav>
                                      </p:tavLst>
                                    </p:anim>
                                    <p:set>
                                      <p:cBhvr>
                                        <p:cTn id="48" dur="1" fill="hold">
                                          <p:stCondLst>
                                            <p:cond delay="499"/>
                                          </p:stCondLst>
                                        </p:cTn>
                                        <p:tgtEl>
                                          <p:spTgt spid="6149"/>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6150"/>
                                        </p:tgtEl>
                                        <p:attrNameLst>
                                          <p:attrName>ppt_x</p:attrName>
                                        </p:attrNameLst>
                                      </p:cBhvr>
                                      <p:tavLst>
                                        <p:tav tm="0">
                                          <p:val>
                                            <p:strVal val="ppt_x"/>
                                          </p:val>
                                        </p:tav>
                                        <p:tav tm="100000">
                                          <p:val>
                                            <p:strVal val="ppt_x"/>
                                          </p:val>
                                        </p:tav>
                                      </p:tavLst>
                                    </p:anim>
                                    <p:anim calcmode="lin" valueType="num">
                                      <p:cBhvr additive="base">
                                        <p:cTn id="51" dur="500"/>
                                        <p:tgtEl>
                                          <p:spTgt spid="6150"/>
                                        </p:tgtEl>
                                        <p:attrNameLst>
                                          <p:attrName>ppt_y</p:attrName>
                                        </p:attrNameLst>
                                      </p:cBhvr>
                                      <p:tavLst>
                                        <p:tav tm="0">
                                          <p:val>
                                            <p:strVal val="ppt_y"/>
                                          </p:val>
                                        </p:tav>
                                        <p:tav tm="100000">
                                          <p:val>
                                            <p:strVal val="1+ppt_h/2"/>
                                          </p:val>
                                        </p:tav>
                                      </p:tavLst>
                                    </p:anim>
                                    <p:set>
                                      <p:cBhvr>
                                        <p:cTn id="52" dur="1" fill="hold">
                                          <p:stCondLst>
                                            <p:cond delay="499"/>
                                          </p:stCondLst>
                                        </p:cTn>
                                        <p:tgtEl>
                                          <p:spTgt spid="6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8" grpId="1" animBg="1"/>
      <p:bldP spid="6150" grpId="0" animBg="1"/>
      <p:bldP spid="6150" grpId="1" animBg="1"/>
      <p:bldP spid="6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81000" y="2819400"/>
            <a:ext cx="8229600" cy="1143000"/>
          </a:xfrm>
        </p:spPr>
        <p:txBody>
          <a:bodyPr/>
          <a:lstStyle/>
          <a:p>
            <a:pPr marL="609600" indent="-609600">
              <a:buFontTx/>
              <a:buNone/>
            </a:pPr>
            <a:r>
              <a:rPr lang="en-US"/>
              <a:t> </a:t>
            </a:r>
            <a:endParaRPr lang="en-US" sz="2400" b="1"/>
          </a:p>
        </p:txBody>
      </p:sp>
      <p:pic>
        <p:nvPicPr>
          <p:cNvPr id="7172" name="Picture 4" descr="Picture 017"/>
          <p:cNvPicPr>
            <a:picLocks noChangeAspect="1" noChangeArrowheads="1"/>
          </p:cNvPicPr>
          <p:nvPr/>
        </p:nvPicPr>
        <p:blipFill>
          <a:blip r:embed="rId2"/>
          <a:srcRect/>
          <a:stretch>
            <a:fillRect/>
          </a:stretch>
        </p:blipFill>
        <p:spPr bwMode="auto">
          <a:xfrm>
            <a:off x="4572000" y="2362200"/>
            <a:ext cx="4495800" cy="4495800"/>
          </a:xfrm>
          <a:prstGeom prst="rect">
            <a:avLst/>
          </a:prstGeom>
          <a:noFill/>
        </p:spPr>
      </p:pic>
      <p:pic>
        <p:nvPicPr>
          <p:cNvPr id="7173" name="Picture 5" descr="Picture 016"/>
          <p:cNvPicPr>
            <a:picLocks noChangeAspect="1" noChangeArrowheads="1"/>
          </p:cNvPicPr>
          <p:nvPr/>
        </p:nvPicPr>
        <p:blipFill>
          <a:blip r:embed="rId3"/>
          <a:srcRect/>
          <a:stretch>
            <a:fillRect/>
          </a:stretch>
        </p:blipFill>
        <p:spPr bwMode="auto">
          <a:xfrm>
            <a:off x="0" y="2362200"/>
            <a:ext cx="4419600" cy="4495800"/>
          </a:xfrm>
          <a:prstGeom prst="rect">
            <a:avLst/>
          </a:prstGeom>
          <a:noFill/>
          <a:ln w="9525">
            <a:noFill/>
            <a:miter lim="800000"/>
            <a:headEnd/>
            <a:tailEnd/>
          </a:ln>
          <a:effectLst/>
        </p:spPr>
      </p:pic>
      <p:sp>
        <p:nvSpPr>
          <p:cNvPr id="7174" name="Text Box 6"/>
          <p:cNvSpPr txBox="1">
            <a:spLocks noChangeArrowheads="1"/>
          </p:cNvSpPr>
          <p:nvPr/>
        </p:nvSpPr>
        <p:spPr bwMode="auto">
          <a:xfrm>
            <a:off x="0" y="1524000"/>
            <a:ext cx="9144000" cy="822325"/>
          </a:xfrm>
          <a:prstGeom prst="rect">
            <a:avLst/>
          </a:prstGeom>
          <a:noFill/>
          <a:ln w="9525">
            <a:noFill/>
            <a:miter lim="800000"/>
            <a:headEnd/>
            <a:tailEnd/>
          </a:ln>
          <a:effectLst/>
        </p:spPr>
        <p:txBody>
          <a:bodyPr>
            <a:spAutoFit/>
          </a:bodyPr>
          <a:lstStyle/>
          <a:p>
            <a:pPr eaLnBrk="0" hangingPunct="0">
              <a:spcBef>
                <a:spcPct val="50000"/>
              </a:spcBef>
            </a:pPr>
            <a:r>
              <a:rPr lang="en-US" sz="2400" b="1"/>
              <a:t>Em có nhận xét gì về nhu cầu sử dụng đất của con người trước kia so với hiện nay?</a:t>
            </a:r>
          </a:p>
        </p:txBody>
      </p:sp>
      <p:sp>
        <p:nvSpPr>
          <p:cNvPr id="7175" name="Rectangle 7"/>
          <p:cNvSpPr>
            <a:spLocks noChangeArrowheads="1"/>
          </p:cNvSpPr>
          <p:nvPr/>
        </p:nvSpPr>
        <p:spPr bwMode="auto">
          <a:xfrm>
            <a:off x="1143000" y="2514600"/>
            <a:ext cx="1828800" cy="381000"/>
          </a:xfrm>
          <a:prstGeom prst="rect">
            <a:avLst/>
          </a:prstGeom>
          <a:solidFill>
            <a:srgbClr val="CCECFF"/>
          </a:solidFill>
          <a:ln w="9525">
            <a:solidFill>
              <a:schemeClr val="tx1"/>
            </a:solidFill>
            <a:miter lim="800000"/>
            <a:headEnd/>
            <a:tailEnd/>
          </a:ln>
          <a:effectLst/>
        </p:spPr>
        <p:txBody>
          <a:bodyPr wrap="none" anchor="ctr"/>
          <a:lstStyle/>
          <a:p>
            <a:pPr algn="ctr" eaLnBrk="0" hangingPunct="0"/>
            <a:r>
              <a:rPr lang="en-US"/>
              <a:t>Trước kia</a:t>
            </a:r>
          </a:p>
        </p:txBody>
      </p:sp>
      <p:sp>
        <p:nvSpPr>
          <p:cNvPr id="7176" name="Rectangle 8"/>
          <p:cNvSpPr>
            <a:spLocks noChangeArrowheads="1"/>
          </p:cNvSpPr>
          <p:nvPr/>
        </p:nvSpPr>
        <p:spPr bwMode="auto">
          <a:xfrm>
            <a:off x="6172200" y="2438400"/>
            <a:ext cx="1600200" cy="381000"/>
          </a:xfrm>
          <a:prstGeom prst="rect">
            <a:avLst/>
          </a:prstGeom>
          <a:solidFill>
            <a:srgbClr val="CCECFF"/>
          </a:solidFill>
          <a:ln w="9525">
            <a:solidFill>
              <a:schemeClr val="tx1"/>
            </a:solidFill>
            <a:miter lim="800000"/>
            <a:headEnd/>
            <a:tailEnd/>
          </a:ln>
          <a:effectLst/>
        </p:spPr>
        <p:txBody>
          <a:bodyPr wrap="none" anchor="ctr"/>
          <a:lstStyle/>
          <a:p>
            <a:pPr algn="ctr" eaLnBrk="0" hangingPunct="0"/>
            <a:r>
              <a:rPr lang="en-US"/>
              <a:t>Hiện nay</a:t>
            </a:r>
          </a:p>
        </p:txBody>
      </p:sp>
      <p:sp>
        <p:nvSpPr>
          <p:cNvPr id="7177" name="Oval 9"/>
          <p:cNvSpPr>
            <a:spLocks noChangeArrowheads="1"/>
          </p:cNvSpPr>
          <p:nvPr/>
        </p:nvSpPr>
        <p:spPr bwMode="auto">
          <a:xfrm>
            <a:off x="2819400" y="3429000"/>
            <a:ext cx="3429000" cy="1752600"/>
          </a:xfrm>
          <a:prstGeom prst="ellipse">
            <a:avLst/>
          </a:prstGeom>
          <a:solidFill>
            <a:srgbClr val="99FF99"/>
          </a:solidFill>
          <a:ln w="9525">
            <a:solidFill>
              <a:schemeClr val="tx1"/>
            </a:solidFill>
            <a:round/>
            <a:headEnd/>
            <a:tailEnd/>
          </a:ln>
          <a:effectLst/>
        </p:spPr>
        <p:txBody>
          <a:bodyPr wrap="none" anchor="ctr"/>
          <a:lstStyle/>
          <a:p>
            <a:pPr algn="ctr" eaLnBrk="0" hangingPunct="0"/>
            <a:r>
              <a:rPr lang="en-US" sz="2400" b="1"/>
              <a:t>Có sự thay đổi lớn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ox(in)">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p:cTn id="12" dur="500" fill="hold"/>
                                        <p:tgtEl>
                                          <p:spTgt spid="7177"/>
                                        </p:tgtEl>
                                        <p:attrNameLst>
                                          <p:attrName>ppt_w</p:attrName>
                                        </p:attrNameLst>
                                      </p:cBhvr>
                                      <p:tavLst>
                                        <p:tav tm="0">
                                          <p:val>
                                            <p:fltVal val="0"/>
                                          </p:val>
                                        </p:tav>
                                        <p:tav tm="100000">
                                          <p:val>
                                            <p:strVal val="#ppt_w"/>
                                          </p:val>
                                        </p:tav>
                                      </p:tavLst>
                                    </p:anim>
                                    <p:anim calcmode="lin" valueType="num">
                                      <p:cBhvr>
                                        <p:cTn id="13"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8194" name="Picture 2" descr="Untitled-8"/>
          <p:cNvPicPr>
            <a:picLocks noChangeAspect="1" noChangeArrowheads="1"/>
          </p:cNvPicPr>
          <p:nvPr/>
        </p:nvPicPr>
        <p:blipFill>
          <a:blip r:embed="rId2" cstate="print"/>
          <a:srcRect/>
          <a:stretch>
            <a:fillRect/>
          </a:stretch>
        </p:blipFill>
        <p:spPr bwMode="auto">
          <a:xfrm>
            <a:off x="0" y="3276600"/>
            <a:ext cx="3886200" cy="1752600"/>
          </a:xfrm>
          <a:prstGeom prst="rect">
            <a:avLst/>
          </a:prstGeom>
          <a:noFill/>
          <a:ln w="9525">
            <a:noFill/>
            <a:miter lim="800000"/>
            <a:headEnd/>
            <a:tailEnd/>
          </a:ln>
        </p:spPr>
      </p:pic>
      <p:pic>
        <p:nvPicPr>
          <p:cNvPr id="8195" name="Picture 3" descr="rau"/>
          <p:cNvPicPr>
            <a:picLocks noChangeAspect="1" noChangeArrowheads="1"/>
          </p:cNvPicPr>
          <p:nvPr/>
        </p:nvPicPr>
        <p:blipFill>
          <a:blip r:embed="rId3"/>
          <a:srcRect/>
          <a:stretch>
            <a:fillRect/>
          </a:stretch>
        </p:blipFill>
        <p:spPr bwMode="auto">
          <a:xfrm>
            <a:off x="0" y="4953000"/>
            <a:ext cx="3810000" cy="1981200"/>
          </a:xfrm>
          <a:prstGeom prst="rect">
            <a:avLst/>
          </a:prstGeom>
          <a:noFill/>
          <a:ln w="9525">
            <a:noFill/>
            <a:miter lim="800000"/>
            <a:headEnd/>
            <a:tailEnd/>
          </a:ln>
        </p:spPr>
      </p:pic>
      <p:pic>
        <p:nvPicPr>
          <p:cNvPr id="8196" name="Picture 4" descr="Khu%20cong%20nghiep[4]"/>
          <p:cNvPicPr>
            <a:picLocks noChangeAspect="1" noChangeArrowheads="1"/>
          </p:cNvPicPr>
          <p:nvPr/>
        </p:nvPicPr>
        <p:blipFill>
          <a:blip r:embed="rId4"/>
          <a:srcRect/>
          <a:stretch>
            <a:fillRect/>
          </a:stretch>
        </p:blipFill>
        <p:spPr bwMode="auto">
          <a:xfrm>
            <a:off x="5334000" y="3352800"/>
            <a:ext cx="3810000" cy="1676400"/>
          </a:xfrm>
          <a:prstGeom prst="rect">
            <a:avLst/>
          </a:prstGeom>
          <a:noFill/>
        </p:spPr>
      </p:pic>
      <p:pic>
        <p:nvPicPr>
          <p:cNvPr id="8197" name="Picture 5" descr="du-lich-van-hoa-suoi-tien-tpho-chi-minh-thoa-thich-vui-choi-mac-suc-kham-pha[1]"/>
          <p:cNvPicPr>
            <a:picLocks noChangeAspect="1" noChangeArrowheads="1"/>
          </p:cNvPicPr>
          <p:nvPr/>
        </p:nvPicPr>
        <p:blipFill>
          <a:blip r:embed="rId5"/>
          <a:srcRect/>
          <a:stretch>
            <a:fillRect/>
          </a:stretch>
        </p:blipFill>
        <p:spPr bwMode="auto">
          <a:xfrm>
            <a:off x="5334000" y="4953000"/>
            <a:ext cx="3810000" cy="1981200"/>
          </a:xfrm>
          <a:prstGeom prst="rect">
            <a:avLst/>
          </a:prstGeom>
          <a:noFill/>
        </p:spPr>
      </p:pic>
      <p:pic>
        <p:nvPicPr>
          <p:cNvPr id="8198" name="Picture 6" descr="U40zCBt7EGlqlM"/>
          <p:cNvPicPr>
            <a:picLocks noChangeAspect="1" noChangeArrowheads="1"/>
          </p:cNvPicPr>
          <p:nvPr/>
        </p:nvPicPr>
        <p:blipFill>
          <a:blip r:embed="rId6"/>
          <a:srcRect/>
          <a:stretch>
            <a:fillRect/>
          </a:stretch>
        </p:blipFill>
        <p:spPr bwMode="auto">
          <a:xfrm>
            <a:off x="5334000" y="1219200"/>
            <a:ext cx="3810000" cy="2133600"/>
          </a:xfrm>
          <a:prstGeom prst="rect">
            <a:avLst/>
          </a:prstGeom>
          <a:noFill/>
        </p:spPr>
      </p:pic>
      <p:pic>
        <p:nvPicPr>
          <p:cNvPr id="8199" name="Picture 7" descr="trâu bò"/>
          <p:cNvPicPr>
            <a:picLocks noChangeAspect="1" noChangeArrowheads="1"/>
          </p:cNvPicPr>
          <p:nvPr/>
        </p:nvPicPr>
        <p:blipFill>
          <a:blip r:embed="rId7"/>
          <a:srcRect/>
          <a:stretch>
            <a:fillRect/>
          </a:stretch>
        </p:blipFill>
        <p:spPr bwMode="auto">
          <a:xfrm>
            <a:off x="0" y="1219200"/>
            <a:ext cx="3810000" cy="2057400"/>
          </a:xfrm>
          <a:prstGeom prst="rect">
            <a:avLst/>
          </a:prstGeom>
          <a:noFill/>
          <a:ln w="57150">
            <a:solidFill>
              <a:schemeClr val="tx1"/>
            </a:solidFill>
            <a:miter lim="800000"/>
            <a:headEnd/>
            <a:tailEnd/>
          </a:ln>
        </p:spPr>
      </p:pic>
      <p:sp>
        <p:nvSpPr>
          <p:cNvPr id="8200" name="AutoShape 8"/>
          <p:cNvSpPr>
            <a:spLocks noChangeArrowheads="1"/>
          </p:cNvSpPr>
          <p:nvPr/>
        </p:nvSpPr>
        <p:spPr bwMode="auto">
          <a:xfrm>
            <a:off x="457200" y="228600"/>
            <a:ext cx="8305800" cy="914400"/>
          </a:xfrm>
          <a:prstGeom prst="flowChartTerminator">
            <a:avLst/>
          </a:prstGeom>
          <a:solidFill>
            <a:srgbClr val="FFCCFF"/>
          </a:solidFill>
          <a:ln w="9525">
            <a:solidFill>
              <a:schemeClr val="tx1"/>
            </a:solidFill>
            <a:miter lim="800000"/>
            <a:headEnd/>
            <a:tailEnd/>
          </a:ln>
          <a:effectLst/>
        </p:spPr>
        <p:txBody>
          <a:bodyPr wrap="none" anchor="ctr"/>
          <a:lstStyle/>
          <a:p>
            <a:pPr algn="ctr" eaLnBrk="0" hangingPunct="0"/>
            <a:r>
              <a:rPr lang="en-US" sz="2400" b="1"/>
              <a:t>Một số dẫn chứng về nhu cầu sử dụng đất thay đổi.</a:t>
            </a:r>
          </a:p>
        </p:txBody>
      </p:sp>
      <p:sp>
        <p:nvSpPr>
          <p:cNvPr id="8201" name="AutoShape 9"/>
          <p:cNvSpPr>
            <a:spLocks noChangeArrowheads="1"/>
          </p:cNvSpPr>
          <p:nvPr/>
        </p:nvSpPr>
        <p:spPr bwMode="auto">
          <a:xfrm>
            <a:off x="4267200" y="2057400"/>
            <a:ext cx="685800" cy="533400"/>
          </a:xfrm>
          <a:prstGeom prst="rightArrow">
            <a:avLst>
              <a:gd name="adj1" fmla="val 50000"/>
              <a:gd name="adj2" fmla="val 32143"/>
            </a:avLst>
          </a:prstGeom>
          <a:solidFill>
            <a:schemeClr val="folHlink"/>
          </a:solidFill>
          <a:ln w="9525">
            <a:solidFill>
              <a:schemeClr val="tx1"/>
            </a:solidFill>
            <a:miter lim="800000"/>
            <a:headEnd/>
            <a:tailEnd/>
          </a:ln>
          <a:effectLst/>
        </p:spPr>
        <p:txBody>
          <a:bodyPr wrap="none" anchor="ctr"/>
          <a:lstStyle/>
          <a:p>
            <a:endParaRPr lang="en-US"/>
          </a:p>
        </p:txBody>
      </p:sp>
      <p:sp>
        <p:nvSpPr>
          <p:cNvPr id="8202" name="AutoShape 10"/>
          <p:cNvSpPr>
            <a:spLocks noChangeArrowheads="1"/>
          </p:cNvSpPr>
          <p:nvPr/>
        </p:nvSpPr>
        <p:spPr bwMode="auto">
          <a:xfrm>
            <a:off x="4267200" y="3733800"/>
            <a:ext cx="685800" cy="457200"/>
          </a:xfrm>
          <a:prstGeom prst="rightArrow">
            <a:avLst>
              <a:gd name="adj1" fmla="val 50000"/>
              <a:gd name="adj2" fmla="val 37500"/>
            </a:avLst>
          </a:prstGeom>
          <a:solidFill>
            <a:schemeClr val="folHlink"/>
          </a:solidFill>
          <a:ln w="9525">
            <a:solidFill>
              <a:schemeClr val="tx1"/>
            </a:solidFill>
            <a:miter lim="800000"/>
            <a:headEnd/>
            <a:tailEnd/>
          </a:ln>
          <a:effectLst/>
        </p:spPr>
        <p:txBody>
          <a:bodyPr wrap="none" anchor="ctr"/>
          <a:lstStyle/>
          <a:p>
            <a:endParaRPr lang="en-US"/>
          </a:p>
        </p:txBody>
      </p:sp>
      <p:sp>
        <p:nvSpPr>
          <p:cNvPr id="8203" name="AutoShape 11"/>
          <p:cNvSpPr>
            <a:spLocks noChangeArrowheads="1"/>
          </p:cNvSpPr>
          <p:nvPr/>
        </p:nvSpPr>
        <p:spPr bwMode="auto">
          <a:xfrm>
            <a:off x="4267200" y="5410200"/>
            <a:ext cx="685800" cy="533400"/>
          </a:xfrm>
          <a:prstGeom prst="rightArrow">
            <a:avLst>
              <a:gd name="adj1" fmla="val 50000"/>
              <a:gd name="adj2" fmla="val 32143"/>
            </a:avLst>
          </a:prstGeom>
          <a:solidFill>
            <a:schemeClr val="folHlink"/>
          </a:solidFill>
          <a:ln w="9525">
            <a:solidFill>
              <a:schemeClr val="tx1"/>
            </a:solidFill>
            <a:miter lim="800000"/>
            <a:headEnd/>
            <a:tailEnd/>
          </a:ln>
          <a:effectLst/>
        </p:spPr>
        <p:txBody>
          <a:bodyPr wrap="none" anchor="ctr"/>
          <a:lstStyle/>
          <a:p>
            <a:endParaRPr lang="en-US"/>
          </a:p>
        </p:txBody>
      </p:sp>
      <p:sp>
        <p:nvSpPr>
          <p:cNvPr id="8204" name="AutoShape 12"/>
          <p:cNvSpPr>
            <a:spLocks noChangeArrowheads="1"/>
          </p:cNvSpPr>
          <p:nvPr/>
        </p:nvSpPr>
        <p:spPr bwMode="auto">
          <a:xfrm>
            <a:off x="228600" y="304800"/>
            <a:ext cx="8763000" cy="685800"/>
          </a:xfrm>
          <a:prstGeom prst="flowChartTerminator">
            <a:avLst/>
          </a:prstGeom>
          <a:solidFill>
            <a:srgbClr val="FFCCFF"/>
          </a:solidFill>
          <a:ln w="9525">
            <a:solidFill>
              <a:schemeClr val="tx1"/>
            </a:solidFill>
            <a:miter lim="800000"/>
            <a:headEnd/>
            <a:tailEnd/>
          </a:ln>
          <a:effectLst/>
        </p:spPr>
        <p:txBody>
          <a:bodyPr wrap="none" anchor="ctr"/>
          <a:lstStyle/>
          <a:p>
            <a:pPr algn="ctr" eaLnBrk="0" hangingPunct="0"/>
            <a:r>
              <a:rPr lang="en-US" sz="2000" b="1"/>
              <a:t>Nguyên nhân nào dẫn đến sự thay đổi nhu cầu sử dụng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ox(in)">
                                      <p:cBhvr>
                                        <p:cTn id="7" dur="500"/>
                                        <p:tgtEl>
                                          <p:spTgt spid="82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par>
                                <p:cTn id="13" presetID="6" presetClass="entr" presetSubtype="16"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circle(in)">
                                      <p:cBhvr>
                                        <p:cTn id="15" dur="2000"/>
                                        <p:tgtEl>
                                          <p:spTgt spid="8195"/>
                                        </p:tgtEl>
                                      </p:cBhvr>
                                    </p:animEffect>
                                  </p:childTnLst>
                                </p:cTn>
                              </p:par>
                              <p:par>
                                <p:cTn id="16" presetID="6" presetClass="entr" presetSubtype="16"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circle(in)">
                                      <p:cBhvr>
                                        <p:cTn id="18" dur="2000"/>
                                        <p:tgtEl>
                                          <p:spTgt spid="8196"/>
                                        </p:tgtEl>
                                      </p:cBhvr>
                                    </p:animEffect>
                                  </p:childTnLst>
                                </p:cTn>
                              </p:par>
                              <p:par>
                                <p:cTn id="19" presetID="6" presetClass="entr" presetSubtype="16" fill="hold" nodeType="with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circle(in)">
                                      <p:cBhvr>
                                        <p:cTn id="21" dur="2000"/>
                                        <p:tgtEl>
                                          <p:spTgt spid="8197"/>
                                        </p:tgtEl>
                                      </p:cBhvr>
                                    </p:animEffect>
                                  </p:childTnLst>
                                </p:cTn>
                              </p:par>
                              <p:par>
                                <p:cTn id="22" presetID="6" presetClass="entr" presetSubtype="16" fill="hold" nodeType="withEffect">
                                  <p:stCondLst>
                                    <p:cond delay="0"/>
                                  </p:stCondLst>
                                  <p:childTnLst>
                                    <p:set>
                                      <p:cBhvr>
                                        <p:cTn id="23" dur="1" fill="hold">
                                          <p:stCondLst>
                                            <p:cond delay="0"/>
                                          </p:stCondLst>
                                        </p:cTn>
                                        <p:tgtEl>
                                          <p:spTgt spid="8198"/>
                                        </p:tgtEl>
                                        <p:attrNameLst>
                                          <p:attrName>style.visibility</p:attrName>
                                        </p:attrNameLst>
                                      </p:cBhvr>
                                      <p:to>
                                        <p:strVal val="visible"/>
                                      </p:to>
                                    </p:set>
                                    <p:animEffect transition="in" filter="circle(in)">
                                      <p:cBhvr>
                                        <p:cTn id="24" dur="2000"/>
                                        <p:tgtEl>
                                          <p:spTgt spid="8198"/>
                                        </p:tgtEl>
                                      </p:cBhvr>
                                    </p:animEffect>
                                  </p:childTnLst>
                                </p:cTn>
                              </p:par>
                              <p:par>
                                <p:cTn id="25" presetID="6" presetClass="entr" presetSubtype="16" fill="hold" nodeType="withEffect">
                                  <p:stCondLst>
                                    <p:cond delay="0"/>
                                  </p:stCondLst>
                                  <p:childTnLst>
                                    <p:set>
                                      <p:cBhvr>
                                        <p:cTn id="26" dur="1" fill="hold">
                                          <p:stCondLst>
                                            <p:cond delay="0"/>
                                          </p:stCondLst>
                                        </p:cTn>
                                        <p:tgtEl>
                                          <p:spTgt spid="8199"/>
                                        </p:tgtEl>
                                        <p:attrNameLst>
                                          <p:attrName>style.visibility</p:attrName>
                                        </p:attrNameLst>
                                      </p:cBhvr>
                                      <p:to>
                                        <p:strVal val="visible"/>
                                      </p:to>
                                    </p:set>
                                    <p:animEffect transition="in" filter="circle(in)">
                                      <p:cBhvr>
                                        <p:cTn id="27" dur="2000"/>
                                        <p:tgtEl>
                                          <p:spTgt spid="819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201"/>
                                        </p:tgtEl>
                                        <p:attrNameLst>
                                          <p:attrName>style.visibility</p:attrName>
                                        </p:attrNameLst>
                                      </p:cBhvr>
                                      <p:to>
                                        <p:strVal val="visible"/>
                                      </p:to>
                                    </p:set>
                                    <p:animEffect transition="in" filter="circle(in)">
                                      <p:cBhvr>
                                        <p:cTn id="30" dur="2000"/>
                                        <p:tgtEl>
                                          <p:spTgt spid="8201"/>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202"/>
                                        </p:tgtEl>
                                        <p:attrNameLst>
                                          <p:attrName>style.visibility</p:attrName>
                                        </p:attrNameLst>
                                      </p:cBhvr>
                                      <p:to>
                                        <p:strVal val="visible"/>
                                      </p:to>
                                    </p:set>
                                    <p:animEffect transition="in" filter="circle(in)">
                                      <p:cBhvr>
                                        <p:cTn id="33" dur="2000"/>
                                        <p:tgtEl>
                                          <p:spTgt spid="820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8203"/>
                                        </p:tgtEl>
                                        <p:attrNameLst>
                                          <p:attrName>style.visibility</p:attrName>
                                        </p:attrNameLst>
                                      </p:cBhvr>
                                      <p:to>
                                        <p:strVal val="visible"/>
                                      </p:to>
                                    </p:set>
                                    <p:animEffect transition="in" filter="circle(in)">
                                      <p:cBhvr>
                                        <p:cTn id="36" dur="2000"/>
                                        <p:tgtEl>
                                          <p:spTgt spid="820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8200"/>
                                        </p:tgtEl>
                                        <p:attrNameLst>
                                          <p:attrName>ppt_x</p:attrName>
                                        </p:attrNameLst>
                                      </p:cBhvr>
                                      <p:tavLst>
                                        <p:tav tm="0">
                                          <p:val>
                                            <p:strVal val="ppt_x"/>
                                          </p:val>
                                        </p:tav>
                                        <p:tav tm="100000">
                                          <p:val>
                                            <p:strVal val="ppt_x"/>
                                          </p:val>
                                        </p:tav>
                                      </p:tavLst>
                                    </p:anim>
                                    <p:anim calcmode="lin" valueType="num">
                                      <p:cBhvr additive="base">
                                        <p:cTn id="41" dur="500"/>
                                        <p:tgtEl>
                                          <p:spTgt spid="8200"/>
                                        </p:tgtEl>
                                        <p:attrNameLst>
                                          <p:attrName>ppt_y</p:attrName>
                                        </p:attrNameLst>
                                      </p:cBhvr>
                                      <p:tavLst>
                                        <p:tav tm="0">
                                          <p:val>
                                            <p:strVal val="ppt_y"/>
                                          </p:val>
                                        </p:tav>
                                        <p:tav tm="100000">
                                          <p:val>
                                            <p:strVal val="1+ppt_h/2"/>
                                          </p:val>
                                        </p:tav>
                                      </p:tavLst>
                                    </p:anim>
                                    <p:set>
                                      <p:cBhvr>
                                        <p:cTn id="42" dur="1" fill="hold">
                                          <p:stCondLst>
                                            <p:cond delay="499"/>
                                          </p:stCondLst>
                                        </p:cTn>
                                        <p:tgtEl>
                                          <p:spTgt spid="820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8204"/>
                                        </p:tgtEl>
                                        <p:attrNameLst>
                                          <p:attrName>style.visibility</p:attrName>
                                        </p:attrNameLst>
                                      </p:cBhvr>
                                      <p:to>
                                        <p:strVal val="visible"/>
                                      </p:to>
                                    </p:set>
                                    <p:anim to="" calcmode="lin" valueType="num">
                                      <p:cBhvr>
                                        <p:cTn id="47" dur="1" fill="hold"/>
                                        <p:tgtEl>
                                          <p:spTgt spid="82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0" grpId="1" animBg="1"/>
      <p:bldP spid="8201" grpId="0" animBg="1"/>
      <p:bldP spid="8202" grpId="0" animBg="1"/>
      <p:bldP spid="8203" grpId="0" animBg="1"/>
      <p:bldP spid="82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74638"/>
            <a:ext cx="6934200" cy="762000"/>
          </a:xfrm>
        </p:spPr>
        <p:txBody>
          <a:bodyPr/>
          <a:lstStyle/>
          <a:p>
            <a:pPr algn="l"/>
            <a:r>
              <a:rPr lang="en-US" sz="2400"/>
              <a:t>    </a:t>
            </a:r>
            <a:endParaRPr lang="en-US" sz="2800"/>
          </a:p>
        </p:txBody>
      </p:sp>
      <p:grpSp>
        <p:nvGrpSpPr>
          <p:cNvPr id="9219" name="Group 3"/>
          <p:cNvGrpSpPr>
            <a:grpSpLocks/>
          </p:cNvGrpSpPr>
          <p:nvPr/>
        </p:nvGrpSpPr>
        <p:grpSpPr bwMode="auto">
          <a:xfrm>
            <a:off x="304800" y="2209800"/>
            <a:ext cx="8839200" cy="3276600"/>
            <a:chOff x="192" y="2016"/>
            <a:chExt cx="5568" cy="2064"/>
          </a:xfrm>
        </p:grpSpPr>
        <p:sp>
          <p:nvSpPr>
            <p:cNvPr id="9220" name="Rectangle 4"/>
            <p:cNvSpPr>
              <a:spLocks noChangeArrowheads="1"/>
            </p:cNvSpPr>
            <p:nvPr/>
          </p:nvSpPr>
          <p:spPr bwMode="auto">
            <a:xfrm>
              <a:off x="192" y="2016"/>
              <a:ext cx="5376" cy="201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221" name="Rectangle 5"/>
            <p:cNvSpPr>
              <a:spLocks noChangeArrowheads="1"/>
            </p:cNvSpPr>
            <p:nvPr/>
          </p:nvSpPr>
          <p:spPr bwMode="auto">
            <a:xfrm>
              <a:off x="336" y="2112"/>
              <a:ext cx="5424" cy="1968"/>
            </a:xfrm>
            <a:prstGeom prst="rect">
              <a:avLst/>
            </a:prstGeom>
            <a:noFill/>
            <a:ln w="9525">
              <a:noFill/>
              <a:miter lim="800000"/>
              <a:headEnd/>
              <a:tailEnd/>
            </a:ln>
          </p:spPr>
          <p:txBody>
            <a:bodyPr/>
            <a:lstStyle/>
            <a:p>
              <a:pPr marL="342900" indent="-342900">
                <a:spcBef>
                  <a:spcPct val="20000"/>
                </a:spcBef>
              </a:pPr>
              <a:r>
                <a:rPr lang="en-US" sz="3200"/>
                <a:t>    </a:t>
              </a:r>
              <a:r>
                <a:rPr lang="en-US" sz="3200">
                  <a:solidFill>
                    <a:schemeClr val="tx2"/>
                  </a:solidFill>
                </a:rPr>
                <a:t>Kết luận:</a:t>
              </a:r>
              <a:r>
                <a:rPr lang="en-US" sz="3200"/>
                <a:t> </a:t>
              </a:r>
              <a:r>
                <a:rPr lang="en-US" sz="2800"/>
                <a:t>Nguyên nhân chính dẫn đến diện tích đất trồng ngày càng bị thu hẹp là do dân số tăng nhanh, con người cần nhiều diện tích đất ở hơn. Ngoài ra, khoa học kĩ thuật phát triển, đời sống con người nâng cao cũng cần diện tích đất vào những việc khác như thành lập các khu vui chơi giải trí, phát triển công nghiệp, giao thông….</a:t>
              </a:r>
            </a:p>
          </p:txBody>
        </p:sp>
      </p:grpSp>
      <p:grpSp>
        <p:nvGrpSpPr>
          <p:cNvPr id="9222" name="Group 6"/>
          <p:cNvGrpSpPr>
            <a:grpSpLocks/>
          </p:cNvGrpSpPr>
          <p:nvPr/>
        </p:nvGrpSpPr>
        <p:grpSpPr bwMode="auto">
          <a:xfrm>
            <a:off x="0" y="2133600"/>
            <a:ext cx="9144000" cy="4800600"/>
            <a:chOff x="0" y="960"/>
            <a:chExt cx="5760" cy="3360"/>
          </a:xfrm>
        </p:grpSpPr>
        <p:sp>
          <p:nvSpPr>
            <p:cNvPr id="9223" name="Rectangle 7"/>
            <p:cNvSpPr>
              <a:spLocks noChangeArrowheads="1"/>
            </p:cNvSpPr>
            <p:nvPr/>
          </p:nvSpPr>
          <p:spPr bwMode="auto">
            <a:xfrm>
              <a:off x="0" y="960"/>
              <a:ext cx="5760" cy="3360"/>
            </a:xfrm>
            <a:prstGeom prst="rect">
              <a:avLst/>
            </a:prstGeom>
            <a:solidFill>
              <a:srgbClr val="FF9900"/>
            </a:solidFill>
            <a:ln w="9525">
              <a:solidFill>
                <a:schemeClr val="tx1"/>
              </a:solidFill>
              <a:miter lim="800000"/>
              <a:headEnd/>
              <a:tailEnd/>
            </a:ln>
            <a:effectLst/>
          </p:spPr>
          <p:txBody>
            <a:bodyPr wrap="none" anchor="ctr"/>
            <a:lstStyle/>
            <a:p>
              <a:pPr algn="ctr"/>
              <a:endParaRPr lang="en-US"/>
            </a:p>
          </p:txBody>
        </p:sp>
        <p:pic>
          <p:nvPicPr>
            <p:cNvPr id="9224" name="Picture 8" descr="Dong nguoi"/>
            <p:cNvPicPr>
              <a:picLocks noChangeAspect="1" noChangeArrowheads="1"/>
            </p:cNvPicPr>
            <p:nvPr/>
          </p:nvPicPr>
          <p:blipFill>
            <a:blip r:embed="rId2"/>
            <a:srcRect/>
            <a:stretch>
              <a:fillRect/>
            </a:stretch>
          </p:blipFill>
          <p:spPr bwMode="auto">
            <a:xfrm>
              <a:off x="144" y="960"/>
              <a:ext cx="2256" cy="1200"/>
            </a:xfrm>
            <a:prstGeom prst="rect">
              <a:avLst/>
            </a:prstGeom>
            <a:noFill/>
          </p:spPr>
        </p:pic>
        <p:grpSp>
          <p:nvGrpSpPr>
            <p:cNvPr id="9225" name="Group 9"/>
            <p:cNvGrpSpPr>
              <a:grpSpLocks/>
            </p:cNvGrpSpPr>
            <p:nvPr/>
          </p:nvGrpSpPr>
          <p:grpSpPr bwMode="auto">
            <a:xfrm>
              <a:off x="3364" y="960"/>
              <a:ext cx="2352" cy="1071"/>
              <a:chOff x="3364" y="1089"/>
              <a:chExt cx="2352" cy="1071"/>
            </a:xfrm>
          </p:grpSpPr>
          <p:pic>
            <p:nvPicPr>
              <p:cNvPr id="9226" name="Picture 10" descr="vnet_Da-Lat-Nha-nat-lan-at-thong-xanh-ho-nuoc-877961_images1876331_nhachenchuc"/>
              <p:cNvPicPr>
                <a:picLocks noChangeAspect="1" noChangeArrowheads="1"/>
              </p:cNvPicPr>
              <p:nvPr/>
            </p:nvPicPr>
            <p:blipFill>
              <a:blip r:embed="rId3"/>
              <a:srcRect/>
              <a:stretch>
                <a:fillRect/>
              </a:stretch>
            </p:blipFill>
            <p:spPr bwMode="auto">
              <a:xfrm>
                <a:off x="3364" y="1104"/>
                <a:ext cx="2352" cy="1056"/>
              </a:xfrm>
              <a:prstGeom prst="rect">
                <a:avLst/>
              </a:prstGeom>
              <a:noFill/>
            </p:spPr>
          </p:pic>
          <p:sp>
            <p:nvSpPr>
              <p:cNvPr id="9227" name="Text Box 11"/>
              <p:cNvSpPr txBox="1">
                <a:spLocks noChangeArrowheads="1"/>
              </p:cNvSpPr>
              <p:nvPr/>
            </p:nvSpPr>
            <p:spPr bwMode="auto">
              <a:xfrm>
                <a:off x="3693" y="1089"/>
                <a:ext cx="1812" cy="257"/>
              </a:xfrm>
              <a:prstGeom prst="rect">
                <a:avLst/>
              </a:prstGeom>
              <a:noFill/>
              <a:ln w="9525">
                <a:noFill/>
                <a:miter lim="800000"/>
                <a:headEnd/>
                <a:tailEnd/>
              </a:ln>
              <a:effectLst/>
            </p:spPr>
            <p:txBody>
              <a:bodyPr wrap="none">
                <a:spAutoFit/>
              </a:bodyPr>
              <a:lstStyle/>
              <a:p>
                <a:r>
                  <a:rPr lang="en-US" b="1"/>
                  <a:t>Nhà cửa mọc lên san sát</a:t>
                </a:r>
              </a:p>
            </p:txBody>
          </p:sp>
        </p:grpSp>
        <p:grpSp>
          <p:nvGrpSpPr>
            <p:cNvPr id="9228" name="Group 12"/>
            <p:cNvGrpSpPr>
              <a:grpSpLocks/>
            </p:cNvGrpSpPr>
            <p:nvPr/>
          </p:nvGrpSpPr>
          <p:grpSpPr bwMode="auto">
            <a:xfrm>
              <a:off x="3364" y="2064"/>
              <a:ext cx="2396" cy="1104"/>
              <a:chOff x="3364" y="2208"/>
              <a:chExt cx="2396" cy="1104"/>
            </a:xfrm>
          </p:grpSpPr>
          <p:pic>
            <p:nvPicPr>
              <p:cNvPr id="9229" name="Picture 13" descr="nhà máy XN"/>
              <p:cNvPicPr>
                <a:picLocks noChangeAspect="1" noChangeArrowheads="1"/>
              </p:cNvPicPr>
              <p:nvPr/>
            </p:nvPicPr>
            <p:blipFill>
              <a:blip r:embed="rId4"/>
              <a:srcRect/>
              <a:stretch>
                <a:fillRect/>
              </a:stretch>
            </p:blipFill>
            <p:spPr bwMode="auto">
              <a:xfrm>
                <a:off x="3364" y="2208"/>
                <a:ext cx="2352" cy="1104"/>
              </a:xfrm>
              <a:prstGeom prst="rect">
                <a:avLst/>
              </a:prstGeom>
              <a:noFill/>
            </p:spPr>
          </p:pic>
          <p:sp>
            <p:nvSpPr>
              <p:cNvPr id="9230" name="Text Box 14"/>
              <p:cNvSpPr txBox="1">
                <a:spLocks noChangeArrowheads="1"/>
              </p:cNvSpPr>
              <p:nvPr/>
            </p:nvSpPr>
            <p:spPr bwMode="auto">
              <a:xfrm>
                <a:off x="3364" y="2208"/>
                <a:ext cx="2396" cy="257"/>
              </a:xfrm>
              <a:prstGeom prst="rect">
                <a:avLst/>
              </a:prstGeom>
              <a:noFill/>
              <a:ln w="9525">
                <a:noFill/>
                <a:miter lim="800000"/>
                <a:headEnd/>
                <a:tailEnd/>
              </a:ln>
              <a:effectLst/>
            </p:spPr>
            <p:txBody>
              <a:bodyPr wrap="none">
                <a:spAutoFit/>
              </a:bodyPr>
              <a:lstStyle/>
              <a:p>
                <a:r>
                  <a:rPr lang="en-US" b="1"/>
                  <a:t>Nhiều nhà máy xí nghiệp mọc lên</a:t>
                </a:r>
              </a:p>
            </p:txBody>
          </p:sp>
        </p:grpSp>
        <p:grpSp>
          <p:nvGrpSpPr>
            <p:cNvPr id="9231" name="Group 15"/>
            <p:cNvGrpSpPr>
              <a:grpSpLocks/>
            </p:cNvGrpSpPr>
            <p:nvPr/>
          </p:nvGrpSpPr>
          <p:grpSpPr bwMode="auto">
            <a:xfrm>
              <a:off x="3385" y="3189"/>
              <a:ext cx="2352" cy="1083"/>
              <a:chOff x="3385" y="3381"/>
              <a:chExt cx="2352" cy="1083"/>
            </a:xfrm>
          </p:grpSpPr>
          <p:pic>
            <p:nvPicPr>
              <p:cNvPr id="9232" name="Picture 16" descr="sangolfminhhoa"/>
              <p:cNvPicPr>
                <a:picLocks noChangeAspect="1" noChangeArrowheads="1"/>
              </p:cNvPicPr>
              <p:nvPr/>
            </p:nvPicPr>
            <p:blipFill>
              <a:blip r:embed="rId5"/>
              <a:srcRect/>
              <a:stretch>
                <a:fillRect/>
              </a:stretch>
            </p:blipFill>
            <p:spPr bwMode="auto">
              <a:xfrm>
                <a:off x="3385" y="3384"/>
                <a:ext cx="2352" cy="1080"/>
              </a:xfrm>
              <a:prstGeom prst="rect">
                <a:avLst/>
              </a:prstGeom>
              <a:noFill/>
            </p:spPr>
          </p:pic>
          <p:sp>
            <p:nvSpPr>
              <p:cNvPr id="9233" name="Text Box 17"/>
              <p:cNvSpPr txBox="1">
                <a:spLocks noChangeArrowheads="1"/>
              </p:cNvSpPr>
              <p:nvPr/>
            </p:nvSpPr>
            <p:spPr bwMode="auto">
              <a:xfrm>
                <a:off x="3552" y="3381"/>
                <a:ext cx="2098" cy="257"/>
              </a:xfrm>
              <a:prstGeom prst="rect">
                <a:avLst/>
              </a:prstGeom>
              <a:noFill/>
              <a:ln w="9525">
                <a:noFill/>
                <a:miter lim="800000"/>
                <a:headEnd/>
                <a:tailEnd/>
              </a:ln>
              <a:effectLst/>
            </p:spPr>
            <p:txBody>
              <a:bodyPr wrap="none">
                <a:spAutoFit/>
              </a:bodyPr>
              <a:lstStyle/>
              <a:p>
                <a:r>
                  <a:rPr lang="en-US" b="1">
                    <a:solidFill>
                      <a:srgbClr val="00FFCC"/>
                    </a:solidFill>
                  </a:rPr>
                  <a:t>Có nhiều khu vui chơi giải trí</a:t>
                </a:r>
              </a:p>
            </p:txBody>
          </p:sp>
        </p:grpSp>
        <p:pic>
          <p:nvPicPr>
            <p:cNvPr id="9234" name="Picture 18" descr="OT XM"/>
            <p:cNvPicPr>
              <a:picLocks noChangeAspect="1" noChangeArrowheads="1"/>
            </p:cNvPicPr>
            <p:nvPr/>
          </p:nvPicPr>
          <p:blipFill>
            <a:blip r:embed="rId6"/>
            <a:srcRect/>
            <a:stretch>
              <a:fillRect/>
            </a:stretch>
          </p:blipFill>
          <p:spPr bwMode="auto">
            <a:xfrm>
              <a:off x="144" y="2160"/>
              <a:ext cx="1872" cy="1200"/>
            </a:xfrm>
            <a:prstGeom prst="rect">
              <a:avLst/>
            </a:prstGeom>
            <a:noFill/>
          </p:spPr>
        </p:pic>
        <p:pic>
          <p:nvPicPr>
            <p:cNvPr id="9235" name="Picture 19" descr="DSPT"/>
            <p:cNvPicPr>
              <a:picLocks noChangeAspect="1" noChangeArrowheads="1"/>
            </p:cNvPicPr>
            <p:nvPr/>
          </p:nvPicPr>
          <p:blipFill>
            <a:blip r:embed="rId7"/>
            <a:srcRect/>
            <a:stretch>
              <a:fillRect/>
            </a:stretch>
          </p:blipFill>
          <p:spPr bwMode="auto">
            <a:xfrm>
              <a:off x="144" y="3401"/>
              <a:ext cx="1632" cy="919"/>
            </a:xfrm>
            <a:prstGeom prst="rect">
              <a:avLst/>
            </a:prstGeom>
            <a:noFill/>
          </p:spPr>
        </p:pic>
      </p:grpSp>
      <p:sp>
        <p:nvSpPr>
          <p:cNvPr id="9236" name="AutoShape 20"/>
          <p:cNvSpPr>
            <a:spLocks noChangeArrowheads="1"/>
          </p:cNvSpPr>
          <p:nvPr/>
        </p:nvSpPr>
        <p:spPr bwMode="auto">
          <a:xfrm>
            <a:off x="3962400" y="2209800"/>
            <a:ext cx="1371600" cy="685800"/>
          </a:xfrm>
          <a:prstGeom prst="rightArrow">
            <a:avLst>
              <a:gd name="adj1" fmla="val 50000"/>
              <a:gd name="adj2" fmla="val 50000"/>
            </a:avLst>
          </a:prstGeom>
          <a:solidFill>
            <a:srgbClr val="0000CC"/>
          </a:solidFill>
          <a:ln w="9525">
            <a:solidFill>
              <a:schemeClr val="tx1"/>
            </a:solidFill>
            <a:miter lim="800000"/>
            <a:headEnd/>
            <a:tailEnd/>
          </a:ln>
          <a:effectLst/>
        </p:spPr>
        <p:txBody>
          <a:bodyPr wrap="none" anchor="ctr"/>
          <a:lstStyle/>
          <a:p>
            <a:pPr algn="ctr"/>
            <a:r>
              <a:rPr lang="en-US" b="1">
                <a:solidFill>
                  <a:schemeClr val="bg1"/>
                </a:solidFill>
              </a:rPr>
              <a:t>Dân số tăng</a:t>
            </a:r>
          </a:p>
        </p:txBody>
      </p:sp>
      <p:sp>
        <p:nvSpPr>
          <p:cNvPr id="9237" name="AutoShape 21"/>
          <p:cNvSpPr>
            <a:spLocks noChangeArrowheads="1"/>
          </p:cNvSpPr>
          <p:nvPr/>
        </p:nvSpPr>
        <p:spPr bwMode="auto">
          <a:xfrm>
            <a:off x="3200400" y="3810000"/>
            <a:ext cx="2057400" cy="1066800"/>
          </a:xfrm>
          <a:prstGeom prst="rightArrow">
            <a:avLst>
              <a:gd name="adj1" fmla="val 50000"/>
              <a:gd name="adj2" fmla="val 48214"/>
            </a:avLst>
          </a:prstGeom>
          <a:solidFill>
            <a:srgbClr val="0000CC"/>
          </a:solidFill>
          <a:ln w="9525">
            <a:solidFill>
              <a:schemeClr val="tx1"/>
            </a:solidFill>
            <a:miter lim="800000"/>
            <a:headEnd/>
            <a:tailEnd/>
          </a:ln>
          <a:effectLst/>
        </p:spPr>
        <p:txBody>
          <a:bodyPr wrap="none" anchor="ctr"/>
          <a:lstStyle/>
          <a:p>
            <a:pPr algn="ctr"/>
            <a:r>
              <a:rPr lang="en-US" b="1">
                <a:solidFill>
                  <a:schemeClr val="bg1"/>
                </a:solidFill>
              </a:rPr>
              <a:t>KHKT phát triển</a:t>
            </a:r>
          </a:p>
        </p:txBody>
      </p:sp>
      <p:sp>
        <p:nvSpPr>
          <p:cNvPr id="9238" name="AutoShape 22"/>
          <p:cNvSpPr>
            <a:spLocks noChangeArrowheads="1"/>
          </p:cNvSpPr>
          <p:nvPr/>
        </p:nvSpPr>
        <p:spPr bwMode="auto">
          <a:xfrm>
            <a:off x="2895600" y="5562600"/>
            <a:ext cx="2286000" cy="990600"/>
          </a:xfrm>
          <a:prstGeom prst="rightArrow">
            <a:avLst>
              <a:gd name="adj1" fmla="val 50000"/>
              <a:gd name="adj2" fmla="val 57692"/>
            </a:avLst>
          </a:prstGeom>
          <a:solidFill>
            <a:srgbClr val="0000CC"/>
          </a:solidFill>
          <a:ln w="9525">
            <a:solidFill>
              <a:schemeClr val="tx1"/>
            </a:solidFill>
            <a:miter lim="800000"/>
            <a:headEnd/>
            <a:tailEnd/>
          </a:ln>
          <a:effectLst/>
        </p:spPr>
        <p:txBody>
          <a:bodyPr wrap="none" anchor="ctr"/>
          <a:lstStyle/>
          <a:p>
            <a:pPr algn="ctr"/>
            <a:r>
              <a:rPr lang="en-US" b="1">
                <a:solidFill>
                  <a:schemeClr val="bg1"/>
                </a:solidFill>
              </a:rPr>
              <a:t>ĐS con người</a:t>
            </a:r>
          </a:p>
          <a:p>
            <a:pPr algn="ctr"/>
            <a:r>
              <a:rPr lang="en-US" b="1">
                <a:solidFill>
                  <a:schemeClr val="bg1"/>
                </a:solidFill>
              </a:rPr>
              <a:t> nâng cao</a:t>
            </a:r>
          </a:p>
        </p:txBody>
      </p:sp>
      <p:sp>
        <p:nvSpPr>
          <p:cNvPr id="9240" name="AutoShape 24"/>
          <p:cNvSpPr>
            <a:spLocks noChangeArrowheads="1"/>
          </p:cNvSpPr>
          <p:nvPr/>
        </p:nvSpPr>
        <p:spPr bwMode="auto">
          <a:xfrm>
            <a:off x="0" y="1295400"/>
            <a:ext cx="8763000" cy="685800"/>
          </a:xfrm>
          <a:prstGeom prst="flowChartTerminator">
            <a:avLst/>
          </a:prstGeom>
          <a:solidFill>
            <a:srgbClr val="FFCCFF"/>
          </a:solidFill>
          <a:ln w="9525">
            <a:solidFill>
              <a:schemeClr val="tx1"/>
            </a:solidFill>
            <a:miter lim="800000"/>
            <a:headEnd/>
            <a:tailEnd/>
          </a:ln>
          <a:effectLst/>
        </p:spPr>
        <p:txBody>
          <a:bodyPr wrap="none" anchor="ctr"/>
          <a:lstStyle/>
          <a:p>
            <a:pPr algn="ctr" eaLnBrk="0" hangingPunct="0"/>
            <a:r>
              <a:rPr lang="en-US" sz="2000" b="1"/>
              <a:t>Nguyên nhân dẫn đến sự thay đổi nhu cầu sử dụng đất.</a:t>
            </a:r>
          </a:p>
        </p:txBody>
      </p:sp>
      <p:pic>
        <p:nvPicPr>
          <p:cNvPr id="9241" name="Picture 25" descr="du-lich-van-hoa-suoi-tien-tpho-chi-minh-thoa-thich-vui-choi-mac-suc-kham-pha[1]"/>
          <p:cNvPicPr>
            <a:picLocks noChangeAspect="1" noChangeArrowheads="1"/>
          </p:cNvPicPr>
          <p:nvPr/>
        </p:nvPicPr>
        <p:blipFill>
          <a:blip r:embed="rId8"/>
          <a:srcRect/>
          <a:stretch>
            <a:fillRect/>
          </a:stretch>
        </p:blipFill>
        <p:spPr bwMode="auto">
          <a:xfrm>
            <a:off x="5410200" y="5562600"/>
            <a:ext cx="3733800" cy="1295400"/>
          </a:xfrm>
          <a:prstGeom prst="rect">
            <a:avLst/>
          </a:prstGeom>
          <a:noFill/>
        </p:spPr>
      </p:pic>
      <p:pic>
        <p:nvPicPr>
          <p:cNvPr id="9242" name="Picture 26" descr="Khu%20cong%20nghiep[4]"/>
          <p:cNvPicPr>
            <a:picLocks noChangeAspect="1" noChangeArrowheads="1"/>
          </p:cNvPicPr>
          <p:nvPr/>
        </p:nvPicPr>
        <p:blipFill>
          <a:blip r:embed="rId9"/>
          <a:srcRect/>
          <a:stretch>
            <a:fillRect/>
          </a:stretch>
        </p:blipFill>
        <p:spPr bwMode="auto">
          <a:xfrm>
            <a:off x="5334000" y="4038600"/>
            <a:ext cx="38100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Effect transition="in" filter="box(in)">
                                      <p:cBhvr>
                                        <p:cTn id="7" dur="500"/>
                                        <p:tgtEl>
                                          <p:spTgt spid="92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circle(in)">
                                      <p:cBhvr>
                                        <p:cTn id="12" dur="2000"/>
                                        <p:tgtEl>
                                          <p:spTgt spid="9219"/>
                                        </p:tgtEl>
                                      </p:cBhvr>
                                    </p:animEffect>
                                  </p:childTnLst>
                                </p:cTn>
                              </p:par>
                              <p:par>
                                <p:cTn id="13" presetID="6" presetClass="entr" presetSubtype="16" fill="hold" nodeType="with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circle(in)">
                                      <p:cBhvr>
                                        <p:cTn id="15" dur="2000"/>
                                        <p:tgtEl>
                                          <p:spTgt spid="922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236"/>
                                        </p:tgtEl>
                                        <p:attrNameLst>
                                          <p:attrName>style.visibility</p:attrName>
                                        </p:attrNameLst>
                                      </p:cBhvr>
                                      <p:to>
                                        <p:strVal val="visible"/>
                                      </p:to>
                                    </p:set>
                                    <p:animEffect transition="in" filter="circle(in)">
                                      <p:cBhvr>
                                        <p:cTn id="18" dur="2000"/>
                                        <p:tgtEl>
                                          <p:spTgt spid="923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237"/>
                                        </p:tgtEl>
                                        <p:attrNameLst>
                                          <p:attrName>style.visibility</p:attrName>
                                        </p:attrNameLst>
                                      </p:cBhvr>
                                      <p:to>
                                        <p:strVal val="visible"/>
                                      </p:to>
                                    </p:set>
                                    <p:animEffect transition="in" filter="circle(in)">
                                      <p:cBhvr>
                                        <p:cTn id="21" dur="2000"/>
                                        <p:tgtEl>
                                          <p:spTgt spid="923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238"/>
                                        </p:tgtEl>
                                        <p:attrNameLst>
                                          <p:attrName>style.visibility</p:attrName>
                                        </p:attrNameLst>
                                      </p:cBhvr>
                                      <p:to>
                                        <p:strVal val="visible"/>
                                      </p:to>
                                    </p:set>
                                    <p:animEffect transition="in" filter="circle(in)">
                                      <p:cBhvr>
                                        <p:cTn id="24" dur="2000"/>
                                        <p:tgtEl>
                                          <p:spTgt spid="9238"/>
                                        </p:tgtEl>
                                      </p:cBhvr>
                                    </p:animEffect>
                                  </p:childTnLst>
                                </p:cTn>
                              </p:par>
                              <p:par>
                                <p:cTn id="25" presetID="6" presetClass="entr" presetSubtype="16" fill="hold" nodeType="withEffect">
                                  <p:stCondLst>
                                    <p:cond delay="0"/>
                                  </p:stCondLst>
                                  <p:childTnLst>
                                    <p:set>
                                      <p:cBhvr>
                                        <p:cTn id="26" dur="1" fill="hold">
                                          <p:stCondLst>
                                            <p:cond delay="0"/>
                                          </p:stCondLst>
                                        </p:cTn>
                                        <p:tgtEl>
                                          <p:spTgt spid="9241"/>
                                        </p:tgtEl>
                                        <p:attrNameLst>
                                          <p:attrName>style.visibility</p:attrName>
                                        </p:attrNameLst>
                                      </p:cBhvr>
                                      <p:to>
                                        <p:strVal val="visible"/>
                                      </p:to>
                                    </p:set>
                                    <p:animEffect transition="in" filter="circle(in)">
                                      <p:cBhvr>
                                        <p:cTn id="27" dur="2000"/>
                                        <p:tgtEl>
                                          <p:spTgt spid="9241"/>
                                        </p:tgtEl>
                                      </p:cBhvr>
                                    </p:animEffect>
                                  </p:childTnLst>
                                </p:cTn>
                              </p:par>
                              <p:par>
                                <p:cTn id="28" presetID="6" presetClass="entr" presetSubtype="16" fill="hold" nodeType="withEffect">
                                  <p:stCondLst>
                                    <p:cond delay="0"/>
                                  </p:stCondLst>
                                  <p:childTnLst>
                                    <p:set>
                                      <p:cBhvr>
                                        <p:cTn id="29" dur="1" fill="hold">
                                          <p:stCondLst>
                                            <p:cond delay="0"/>
                                          </p:stCondLst>
                                        </p:cTn>
                                        <p:tgtEl>
                                          <p:spTgt spid="9242"/>
                                        </p:tgtEl>
                                        <p:attrNameLst>
                                          <p:attrName>style.visibility</p:attrName>
                                        </p:attrNameLst>
                                      </p:cBhvr>
                                      <p:to>
                                        <p:strVal val="visible"/>
                                      </p:to>
                                    </p:set>
                                    <p:animEffect transition="in" filter="circle(in)">
                                      <p:cBhvr>
                                        <p:cTn id="30" dur="2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P spid="9237" grpId="0" animBg="1"/>
      <p:bldP spid="9238" grpId="0" animBg="1"/>
      <p:bldP spid="92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2209800"/>
            <a:ext cx="9448800" cy="1604963"/>
          </a:xfrm>
          <a:prstGeom prst="rect">
            <a:avLst/>
          </a:prstGeom>
          <a:noFill/>
          <a:ln w="9525">
            <a:noFill/>
            <a:miter lim="800000"/>
            <a:headEnd/>
            <a:tailEnd/>
          </a:ln>
          <a:effectLst/>
        </p:spPr>
        <p:txBody>
          <a:bodyPr>
            <a:spAutoFit/>
          </a:bodyPr>
          <a:lstStyle/>
          <a:p>
            <a:pPr eaLnBrk="0" hangingPunct="0">
              <a:spcBef>
                <a:spcPct val="50000"/>
              </a:spcBef>
            </a:pPr>
            <a:r>
              <a:rPr lang="en-US" b="1"/>
              <a:t> +  Dân số tăng           </a:t>
            </a:r>
          </a:p>
          <a:p>
            <a:pPr eaLnBrk="0" hangingPunct="0">
              <a:spcBef>
                <a:spcPct val="50000"/>
              </a:spcBef>
            </a:pPr>
            <a:r>
              <a:rPr lang="en-US" b="1"/>
              <a:t> +  Khoa học, kĩ thuật phát triển        </a:t>
            </a:r>
          </a:p>
          <a:p>
            <a:pPr eaLnBrk="0" hangingPunct="0">
              <a:spcBef>
                <a:spcPct val="50000"/>
              </a:spcBef>
            </a:pPr>
            <a:endParaRPr lang="en-US" b="1"/>
          </a:p>
          <a:p>
            <a:pPr eaLnBrk="0" hangingPunct="0">
              <a:spcBef>
                <a:spcPct val="50000"/>
              </a:spcBef>
            </a:pPr>
            <a:r>
              <a:rPr lang="en-US" b="1"/>
              <a:t> +  Đời sống được nâng cao</a:t>
            </a:r>
          </a:p>
        </p:txBody>
      </p:sp>
      <p:sp>
        <p:nvSpPr>
          <p:cNvPr id="10244" name="Line 4"/>
          <p:cNvSpPr>
            <a:spLocks noChangeShapeType="1"/>
          </p:cNvSpPr>
          <p:nvPr/>
        </p:nvSpPr>
        <p:spPr bwMode="auto">
          <a:xfrm>
            <a:off x="3505200" y="2438400"/>
            <a:ext cx="228600" cy="0"/>
          </a:xfrm>
          <a:prstGeom prst="line">
            <a:avLst/>
          </a:prstGeom>
          <a:noFill/>
          <a:ln w="9525">
            <a:solidFill>
              <a:schemeClr val="tx1"/>
            </a:solidFill>
            <a:round/>
            <a:headEnd/>
            <a:tailEnd type="triangle" w="med" len="med"/>
          </a:ln>
          <a:effectLst/>
        </p:spPr>
        <p:txBody>
          <a:bodyPr/>
          <a:lstStyle/>
          <a:p>
            <a:endParaRPr lang="en-US"/>
          </a:p>
        </p:txBody>
      </p:sp>
      <p:sp>
        <p:nvSpPr>
          <p:cNvPr id="10245" name="Line 5"/>
          <p:cNvSpPr>
            <a:spLocks noChangeShapeType="1"/>
          </p:cNvSpPr>
          <p:nvPr/>
        </p:nvSpPr>
        <p:spPr bwMode="auto">
          <a:xfrm>
            <a:off x="3505200" y="2819400"/>
            <a:ext cx="304800" cy="0"/>
          </a:xfrm>
          <a:prstGeom prst="line">
            <a:avLst/>
          </a:prstGeom>
          <a:noFill/>
          <a:ln w="9525">
            <a:solidFill>
              <a:schemeClr val="tx1"/>
            </a:solidFill>
            <a:round/>
            <a:headEnd/>
            <a:tailEnd type="triangle" w="med" len="med"/>
          </a:ln>
          <a:effectLst/>
        </p:spPr>
        <p:txBody>
          <a:bodyPr/>
          <a:lstStyle/>
          <a:p>
            <a:endParaRPr lang="en-US"/>
          </a:p>
        </p:txBody>
      </p:sp>
      <p:sp>
        <p:nvSpPr>
          <p:cNvPr id="10246" name="Line 6"/>
          <p:cNvSpPr>
            <a:spLocks noChangeShapeType="1"/>
          </p:cNvSpPr>
          <p:nvPr/>
        </p:nvSpPr>
        <p:spPr bwMode="auto">
          <a:xfrm>
            <a:off x="3429000" y="3657600"/>
            <a:ext cx="228600" cy="0"/>
          </a:xfrm>
          <a:prstGeom prst="line">
            <a:avLst/>
          </a:prstGeom>
          <a:noFill/>
          <a:ln w="9525">
            <a:solidFill>
              <a:schemeClr val="tx1"/>
            </a:solidFill>
            <a:round/>
            <a:headEnd/>
            <a:tailEnd type="triangle" w="med" len="med"/>
          </a:ln>
          <a:effectLst/>
        </p:spPr>
        <p:txBody>
          <a:bodyPr/>
          <a:lstStyle/>
          <a:p>
            <a:endParaRPr lang="en-US"/>
          </a:p>
        </p:txBody>
      </p:sp>
      <p:sp>
        <p:nvSpPr>
          <p:cNvPr id="10247" name="AutoShape 7"/>
          <p:cNvSpPr>
            <a:spLocks/>
          </p:cNvSpPr>
          <p:nvPr/>
        </p:nvSpPr>
        <p:spPr bwMode="auto">
          <a:xfrm>
            <a:off x="7086600" y="2133600"/>
            <a:ext cx="152400" cy="1447800"/>
          </a:xfrm>
          <a:prstGeom prst="rightBrace">
            <a:avLst>
              <a:gd name="adj1" fmla="val 79167"/>
              <a:gd name="adj2" fmla="val 50000"/>
            </a:avLst>
          </a:prstGeom>
          <a:noFill/>
          <a:ln w="9525">
            <a:solidFill>
              <a:schemeClr val="tx1"/>
            </a:solidFill>
            <a:round/>
            <a:headEnd/>
            <a:tailEnd/>
          </a:ln>
          <a:effectLst/>
        </p:spPr>
        <p:txBody>
          <a:bodyPr wrap="none" anchor="ctr"/>
          <a:lstStyle/>
          <a:p>
            <a:endParaRPr lang="en-US"/>
          </a:p>
        </p:txBody>
      </p:sp>
      <p:sp>
        <p:nvSpPr>
          <p:cNvPr id="10248" name="Text Box 8"/>
          <p:cNvSpPr txBox="1">
            <a:spLocks noChangeArrowheads="1"/>
          </p:cNvSpPr>
          <p:nvPr/>
        </p:nvSpPr>
        <p:spPr bwMode="auto">
          <a:xfrm>
            <a:off x="7543800" y="2209800"/>
            <a:ext cx="914400" cy="1311275"/>
          </a:xfrm>
          <a:prstGeom prst="rect">
            <a:avLst/>
          </a:prstGeom>
          <a:noFill/>
          <a:ln w="9525">
            <a:noFill/>
            <a:miter lim="800000"/>
            <a:headEnd/>
            <a:tailEnd/>
          </a:ln>
          <a:effectLst/>
        </p:spPr>
        <p:txBody>
          <a:bodyPr>
            <a:spAutoFit/>
          </a:bodyPr>
          <a:lstStyle/>
          <a:p>
            <a:pPr eaLnBrk="0" hangingPunct="0">
              <a:spcBef>
                <a:spcPct val="50000"/>
              </a:spcBef>
            </a:pPr>
            <a:r>
              <a:rPr lang="en-US" sz="2000" b="1"/>
              <a:t>Đất trồngbị thu hẹp</a:t>
            </a:r>
          </a:p>
        </p:txBody>
      </p:sp>
      <p:sp>
        <p:nvSpPr>
          <p:cNvPr id="10249" name="Rectangle 9"/>
          <p:cNvSpPr>
            <a:spLocks noChangeArrowheads="1"/>
          </p:cNvSpPr>
          <p:nvPr/>
        </p:nvSpPr>
        <p:spPr bwMode="auto">
          <a:xfrm>
            <a:off x="3810000" y="2209800"/>
            <a:ext cx="2365375" cy="366713"/>
          </a:xfrm>
          <a:prstGeom prst="rect">
            <a:avLst/>
          </a:prstGeom>
          <a:noFill/>
          <a:ln w="9525">
            <a:noFill/>
            <a:miter lim="800000"/>
            <a:headEnd/>
            <a:tailEnd/>
          </a:ln>
          <a:effectLst/>
        </p:spPr>
        <p:txBody>
          <a:bodyPr>
            <a:spAutoFit/>
          </a:bodyPr>
          <a:lstStyle/>
          <a:p>
            <a:pPr eaLnBrk="0" hangingPunct="0">
              <a:spcBef>
                <a:spcPct val="50000"/>
              </a:spcBef>
            </a:pPr>
            <a:r>
              <a:rPr lang="en-US" b="1"/>
              <a:t>nhu cầu chỗ ở tăng.</a:t>
            </a:r>
          </a:p>
        </p:txBody>
      </p:sp>
      <p:sp>
        <p:nvSpPr>
          <p:cNvPr id="10250" name="Rectangle 10"/>
          <p:cNvSpPr>
            <a:spLocks noChangeArrowheads="1"/>
          </p:cNvSpPr>
          <p:nvPr/>
        </p:nvSpPr>
        <p:spPr bwMode="auto">
          <a:xfrm>
            <a:off x="3816350" y="2590800"/>
            <a:ext cx="5327650" cy="779463"/>
          </a:xfrm>
          <a:prstGeom prst="rect">
            <a:avLst/>
          </a:prstGeom>
          <a:noFill/>
          <a:ln w="9525">
            <a:noFill/>
            <a:miter lim="800000"/>
            <a:headEnd/>
            <a:tailEnd/>
          </a:ln>
          <a:effectLst/>
        </p:spPr>
        <p:txBody>
          <a:bodyPr>
            <a:spAutoFit/>
          </a:bodyPr>
          <a:lstStyle/>
          <a:p>
            <a:pPr eaLnBrk="0" hangingPunct="0">
              <a:spcBef>
                <a:spcPct val="50000"/>
              </a:spcBef>
            </a:pPr>
            <a:r>
              <a:rPr lang="en-US" b="1"/>
              <a:t>nhiều nhà máy, xí nghiệp                                      </a:t>
            </a:r>
          </a:p>
          <a:p>
            <a:pPr eaLnBrk="0" hangingPunct="0">
              <a:spcBef>
                <a:spcPct val="50000"/>
              </a:spcBef>
            </a:pPr>
            <a:r>
              <a:rPr lang="en-US" b="1"/>
              <a:t>  mọc lên</a:t>
            </a:r>
          </a:p>
        </p:txBody>
      </p:sp>
      <p:sp>
        <p:nvSpPr>
          <p:cNvPr id="10251" name="Rectangle 11"/>
          <p:cNvSpPr>
            <a:spLocks noChangeArrowheads="1"/>
          </p:cNvSpPr>
          <p:nvPr/>
        </p:nvSpPr>
        <p:spPr bwMode="auto">
          <a:xfrm>
            <a:off x="3657600" y="3429000"/>
            <a:ext cx="3419475" cy="366713"/>
          </a:xfrm>
          <a:prstGeom prst="rect">
            <a:avLst/>
          </a:prstGeom>
          <a:noFill/>
          <a:ln w="9525">
            <a:noFill/>
            <a:miter lim="800000"/>
            <a:headEnd/>
            <a:tailEnd/>
          </a:ln>
          <a:effectLst/>
        </p:spPr>
        <p:txBody>
          <a:bodyPr wrap="none">
            <a:spAutoFit/>
          </a:bodyPr>
          <a:lstStyle/>
          <a:p>
            <a:pPr eaLnBrk="0" hangingPunct="0">
              <a:spcBef>
                <a:spcPct val="50000"/>
              </a:spcBef>
            </a:pPr>
            <a:r>
              <a:rPr lang="en-US" b="1"/>
              <a:t>có nhiều khu vui chơi, giải trí.</a:t>
            </a:r>
          </a:p>
        </p:txBody>
      </p:sp>
      <p:sp>
        <p:nvSpPr>
          <p:cNvPr id="10252" name="Text Box 12"/>
          <p:cNvSpPr txBox="1">
            <a:spLocks noChangeArrowheads="1"/>
          </p:cNvSpPr>
          <p:nvPr/>
        </p:nvSpPr>
        <p:spPr bwMode="auto">
          <a:xfrm>
            <a:off x="0" y="1676400"/>
            <a:ext cx="8839200" cy="457200"/>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CC0000"/>
                </a:solidFill>
              </a:rPr>
              <a:t>I. Nguyên nhân đất trồng bị thu hẹp.</a:t>
            </a:r>
          </a:p>
        </p:txBody>
      </p:sp>
      <p:sp>
        <p:nvSpPr>
          <p:cNvPr id="10253" name="Rectangle 13"/>
          <p:cNvSpPr>
            <a:spLocks noChangeArrowheads="1"/>
          </p:cNvSpPr>
          <p:nvPr/>
        </p:nvSpPr>
        <p:spPr bwMode="auto">
          <a:xfrm>
            <a:off x="3816350" y="2590800"/>
            <a:ext cx="5327650" cy="779463"/>
          </a:xfrm>
          <a:prstGeom prst="rect">
            <a:avLst/>
          </a:prstGeom>
          <a:noFill/>
          <a:ln w="9525">
            <a:noFill/>
            <a:miter lim="800000"/>
            <a:headEnd/>
            <a:tailEnd/>
          </a:ln>
          <a:effectLst/>
        </p:spPr>
        <p:txBody>
          <a:bodyPr>
            <a:spAutoFit/>
          </a:bodyPr>
          <a:lstStyle/>
          <a:p>
            <a:pPr eaLnBrk="0" hangingPunct="0">
              <a:spcBef>
                <a:spcPct val="50000"/>
              </a:spcBef>
            </a:pPr>
            <a:r>
              <a:rPr lang="en-US" b="1"/>
              <a:t>nhiều nhà máy, xí nghiệp                                      </a:t>
            </a:r>
          </a:p>
          <a:p>
            <a:pPr eaLnBrk="0" hangingPunct="0">
              <a:spcBef>
                <a:spcPct val="50000"/>
              </a:spcBef>
            </a:pPr>
            <a:r>
              <a:rPr lang="en-US" b="1"/>
              <a:t>  mọc lên</a:t>
            </a:r>
          </a:p>
        </p:txBody>
      </p:sp>
      <p:sp>
        <p:nvSpPr>
          <p:cNvPr id="10254" name="AutoShape 14"/>
          <p:cNvSpPr>
            <a:spLocks noChangeArrowheads="1"/>
          </p:cNvSpPr>
          <p:nvPr/>
        </p:nvSpPr>
        <p:spPr bwMode="auto">
          <a:xfrm>
            <a:off x="304800" y="4648200"/>
            <a:ext cx="8229600" cy="1676400"/>
          </a:xfrm>
          <a:prstGeom prst="flowChartTerminator">
            <a:avLst/>
          </a:prstGeom>
          <a:solidFill>
            <a:schemeClr val="folHlink"/>
          </a:solidFill>
          <a:ln w="9525">
            <a:solidFill>
              <a:schemeClr val="tx1"/>
            </a:solidFill>
            <a:miter lim="800000"/>
            <a:headEnd/>
            <a:tailEnd/>
          </a:ln>
          <a:effectLst/>
        </p:spPr>
        <p:txBody>
          <a:bodyPr wrap="none" anchor="ctr"/>
          <a:lstStyle/>
          <a:p>
            <a:pPr algn="ctr"/>
            <a:r>
              <a:rPr lang="en-US" sz="2000" b="1"/>
              <a:t>Việc con người sử dụng đất trồng để xây dựng nhà ở, nhà máy,</a:t>
            </a:r>
          </a:p>
          <a:p>
            <a:pPr algn="ctr"/>
            <a:r>
              <a:rPr lang="en-US" sz="2000" b="1"/>
              <a:t> xí nghiệp, khu vui chơi, giải trí có ảnh hưởng gì đến diện tích</a:t>
            </a:r>
          </a:p>
          <a:p>
            <a:pPr algn="ctr"/>
            <a:r>
              <a:rPr lang="en-US" sz="2000" b="1"/>
              <a:t> đất trồng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54"/>
                                        </p:tgtEl>
                                        <p:attrNameLst>
                                          <p:attrName>style.visibility</p:attrName>
                                        </p:attrNameLst>
                                      </p:cBhvr>
                                      <p:to>
                                        <p:strVal val="visible"/>
                                      </p:to>
                                    </p:set>
                                    <p:animEffect transition="in" filter="box(in)">
                                      <p:cBhvr>
                                        <p:cTn id="12" dur="500"/>
                                        <p:tgtEl>
                                          <p:spTgt spid="1025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circle(in)">
                                      <p:cBhvr>
                                        <p:cTn id="17" dur="500"/>
                                        <p:tgtEl>
                                          <p:spTgt spid="1024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0254"/>
                                        </p:tgtEl>
                                        <p:attrNameLst>
                                          <p:attrName>ppt_x</p:attrName>
                                        </p:attrNameLst>
                                      </p:cBhvr>
                                      <p:tavLst>
                                        <p:tav tm="0">
                                          <p:val>
                                            <p:strVal val="ppt_x"/>
                                          </p:val>
                                        </p:tav>
                                        <p:tav tm="100000">
                                          <p:val>
                                            <p:strVal val="ppt_x"/>
                                          </p:val>
                                        </p:tav>
                                      </p:tavLst>
                                    </p:anim>
                                    <p:anim calcmode="lin" valueType="num">
                                      <p:cBhvr additive="base">
                                        <p:cTn id="22" dur="500"/>
                                        <p:tgtEl>
                                          <p:spTgt spid="10254"/>
                                        </p:tgtEl>
                                        <p:attrNameLst>
                                          <p:attrName>ppt_y</p:attrName>
                                        </p:attrNameLst>
                                      </p:cBhvr>
                                      <p:tavLst>
                                        <p:tav tm="0">
                                          <p:val>
                                            <p:strVal val="ppt_y"/>
                                          </p:val>
                                        </p:tav>
                                        <p:tav tm="100000">
                                          <p:val>
                                            <p:strVal val="1+ppt_h/2"/>
                                          </p:val>
                                        </p:tav>
                                      </p:tavLst>
                                    </p:anim>
                                    <p:set>
                                      <p:cBhvr>
                                        <p:cTn id="23" dur="1" fill="hold">
                                          <p:stCondLst>
                                            <p:cond delay="499"/>
                                          </p:stCondLst>
                                        </p:cTn>
                                        <p:tgtEl>
                                          <p:spTgt spid="102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252"/>
                                        </p:tgtEl>
                                        <p:attrNameLst>
                                          <p:attrName>style.visibility</p:attrName>
                                        </p:attrNameLst>
                                      </p:cBhvr>
                                      <p:to>
                                        <p:strVal val="visible"/>
                                      </p:to>
                                    </p:set>
                                    <p:animEffect transition="in" filter="box(in)">
                                      <p:cBhvr>
                                        <p:cTn id="28"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p:bldP spid="10252" grpId="0"/>
      <p:bldP spid="10254" grpId="0" animBg="1"/>
      <p:bldP spid="1025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267" name="AutoShape 3"/>
          <p:cNvSpPr>
            <a:spLocks noChangeArrowheads="1"/>
          </p:cNvSpPr>
          <p:nvPr/>
        </p:nvSpPr>
        <p:spPr bwMode="auto">
          <a:xfrm>
            <a:off x="1447800" y="2057400"/>
            <a:ext cx="5867400" cy="3276600"/>
          </a:xfrm>
          <a:prstGeom prst="star16">
            <a:avLst>
              <a:gd name="adj" fmla="val 37500"/>
            </a:avLst>
          </a:prstGeom>
          <a:solidFill>
            <a:srgbClr val="99FF99"/>
          </a:solidFill>
          <a:ln w="9525">
            <a:solidFill>
              <a:schemeClr val="tx1"/>
            </a:solidFill>
            <a:miter lim="800000"/>
            <a:headEnd/>
            <a:tailEnd/>
          </a:ln>
          <a:effectLst/>
        </p:spPr>
        <p:txBody>
          <a:bodyPr wrap="none" anchor="ctr"/>
          <a:lstStyle/>
          <a:p>
            <a:pPr algn="ctr"/>
            <a:r>
              <a:rPr lang="en-US" sz="2400" b="1"/>
              <a:t>HOẠT ĐỘNG 2:</a:t>
            </a:r>
          </a:p>
          <a:p>
            <a:pPr algn="ctr"/>
            <a:r>
              <a:rPr lang="en-US" sz="2400" b="1"/>
              <a:t>ĐẤT TRỒNG BỊ SUY THOÁI.</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4401"/>
  <p:tag name="VIOLETTITLE" val="Tac dong cua con nguoi den moi truong dat"/>
  <p:tag name="VIOLETLESSON" val="58"/>
  <p:tag name="VIOLETCATID" val="8048938"/>
  <p:tag name="VIOLETSUBJECT" val="Khoa học 5"/>
  <p:tag name="VIOLETAUTHORID" val="894987"/>
  <p:tag name="VIOLETAUTHORNAME" val="Lê Thi Lan Hương"/>
  <p:tag name="VIOLETAUTHORAVATAR" val="no_avatar.jpg"/>
  <p:tag name="VIOLETAUTHORADDRESS" val="Trường TH Nguyễn Du - Lao Cai"/>
  <p:tag name="VIOLETDATE" val="2011-04-02 14:24:38"/>
  <p:tag name="VIOLETHIT" val="381"/>
  <p:tag name="VIOLETLIKE" val="0"/>
  <p:tag name="MMPROD_NEXTUNIQUEID" val="10011"/>
  <p:tag name="MMPROD_UIDATA" val="&lt;database version=&quot;7.0&quot;&gt;&lt;object type=&quot;1&quot; unique_id=&quot;10001&quot;&gt;&lt;object type=&quot;8&quot; unique_id=&quot;10627&quot;&gt;&lt;/object&gt;&lt;object type=&quot;2&quot; unique_id=&quot;10628&quot;&gt;&lt;object type=&quot;3&quot; unique_id=&quot;10629&quot;&gt;&lt;property id=&quot;20148&quot; value=&quot;5&quot;/&gt;&lt;property id=&quot;20300&quot; value=&quot;Slide 1&quot;/&gt;&lt;property id=&quot;20307&quot; value=&quot;383&quot;/&gt;&lt;/object&gt;&lt;object type=&quot;3&quot; unique_id=&quot;10630&quot;&gt;&lt;property id=&quot;20148&quot; value=&quot;5&quot;/&gt;&lt;property id=&quot;20300&quot; value=&quot;Slide 2&quot;/&gt;&lt;property id=&quot;20307&quot; value=&quot;294&quot;/&gt;&lt;/object&gt;&lt;object type=&quot;3&quot; unique_id=&quot;10631&quot;&gt;&lt;property id=&quot;20148&quot; value=&quot;5&quot;/&gt;&lt;property id=&quot;20300&quot; value=&quot;Slide 3&quot;/&gt;&lt;property id=&quot;20307&quot; value=&quot;375&quot;/&gt;&lt;/object&gt;&lt;object type=&quot;3&quot; unique_id=&quot;10632&quot;&gt;&lt;property id=&quot;20148&quot; value=&quot;5&quot;/&gt;&lt;property id=&quot;20300&quot; value=&quot;Slide 4&quot;/&gt;&lt;property id=&quot;20307&quot; value=&quot;347&quot;/&gt;&lt;/object&gt;&lt;object type=&quot;3&quot; unique_id=&quot;10633&quot;&gt;&lt;property id=&quot;20148&quot; value=&quot;5&quot;/&gt;&lt;property id=&quot;20300&quot; value=&quot;Slide 5&quot;/&gt;&lt;property id=&quot;20307&quot; value=&quot;331&quot;/&gt;&lt;/object&gt;&lt;object type=&quot;3&quot; unique_id=&quot;10634&quot;&gt;&lt;property id=&quot;20148&quot; value=&quot;5&quot;/&gt;&lt;property id=&quot;20300&quot; value=&quot;Slide 6&quot;/&gt;&lt;property id=&quot;20307&quot; value=&quot;333&quot;/&gt;&lt;/object&gt;&lt;object type=&quot;3&quot; unique_id=&quot;10635&quot;&gt;&lt;property id=&quot;20148&quot; value=&quot;5&quot;/&gt;&lt;property id=&quot;20300&quot; value=&quot;Slide 7 - &amp;quot;    &amp;quot;&quot;/&gt;&lt;property id=&quot;20307&quot; value=&quot;374&quot;/&gt;&lt;/object&gt;&lt;object type=&quot;3&quot; unique_id=&quot;10636&quot;&gt;&lt;property id=&quot;20148&quot; value=&quot;5&quot;/&gt;&lt;property id=&quot;20300&quot; value=&quot;Slide 8&quot;/&gt;&lt;property id=&quot;20307&quot; value=&quot;369&quot;/&gt;&lt;/object&gt;&lt;object type=&quot;3&quot; unique_id=&quot;10637&quot;&gt;&lt;property id=&quot;20148&quot; value=&quot;5&quot;/&gt;&lt;property id=&quot;20300&quot; value=&quot;Slide 9&quot;/&gt;&lt;property id=&quot;20307&quot; value=&quot;376&quot;/&gt;&lt;/object&gt;&lt;object type=&quot;3&quot; unique_id=&quot;10638&quot;&gt;&lt;property id=&quot;20148&quot; value=&quot;5&quot;/&gt;&lt;property id=&quot;20300&quot; value=&quot;Slide 10&quot;/&gt;&lt;property id=&quot;20307&quot; value=&quot;371&quot;/&gt;&lt;/object&gt;&lt;object type=&quot;3&quot; unique_id=&quot;10639&quot;&gt;&lt;property id=&quot;20148&quot; value=&quot;5&quot;/&gt;&lt;property id=&quot;20300&quot; value=&quot;Slide 11&quot;/&gt;&lt;property id=&quot;20307&quot; value=&quot;370&quot;/&gt;&lt;/object&gt;&lt;object type=&quot;3&quot; unique_id=&quot;10640&quot;&gt;&lt;property id=&quot;20148&quot; value=&quot;5&quot;/&gt;&lt;property id=&quot;20300&quot; value=&quot;Slide 12&quot;/&gt;&lt;property id=&quot;20307&quot; value=&quot;372&quot;/&gt;&lt;/object&gt;&lt;object type=&quot;3&quot; unique_id=&quot;10641&quot;&gt;&lt;property id=&quot;20148&quot; value=&quot;5&quot;/&gt;&lt;property id=&quot;20300&quot; value=&quot;Slide 13&quot;/&gt;&lt;property id=&quot;20307&quot; value=&quot;373&quot;/&gt;&lt;/object&gt;&lt;object type=&quot;3&quot; unique_id=&quot;10642&quot;&gt;&lt;property id=&quot;20148&quot; value=&quot;5&quot;/&gt;&lt;property id=&quot;20300&quot; value=&quot;Slide 14&quot;/&gt;&lt;property id=&quot;20307&quot; value=&quot;377&quot;/&gt;&lt;/object&gt;&lt;object type=&quot;3&quot; unique_id=&quot;10643&quot;&gt;&lt;property id=&quot;20148&quot; value=&quot;5&quot;/&gt;&lt;property id=&quot;20300&quot; value=&quot;Slide 15&quot;/&gt;&lt;property id=&quot;20307&quot; value=&quot;378&quot;/&gt;&lt;/object&gt;&lt;object type=&quot;3&quot; unique_id=&quot;10644&quot;&gt;&lt;property id=&quot;20148&quot; value=&quot;5&quot;/&gt;&lt;property id=&quot;20300&quot; value=&quot;Slide 16&quot;/&gt;&lt;property id=&quot;20307&quot; value=&quot;381&quot;/&gt;&lt;/object&gt;&lt;object type=&quot;3&quot; unique_id=&quot;10645&quot;&gt;&lt;property id=&quot;20148&quot; value=&quot;5&quot;/&gt;&lt;property id=&quot;20300&quot; value=&quot;Slide 17&quot;/&gt;&lt;property id=&quot;20307&quot; value=&quot;382&quot;/&gt;&lt;/object&gt;&lt;object type=&quot;3&quot; unique_id=&quot;10646&quot;&gt;&lt;property id=&quot;20148&quot; value=&quot;5&quot;/&gt;&lt;property id=&quot;20300&quot; value=&quot;Slide 18&quot;/&gt;&lt;property id=&quot;20307&quot; value=&quot;276&quot;/&gt;&lt;/objec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50</TotalTime>
  <Words>1392</Words>
  <Application>Microsoft PowerPoint</Application>
  <PresentationFormat>On-screen Show (4:3)</PresentationFormat>
  <Paragraphs>198</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MS Song</vt:lpstr>
      <vt:lpstr>Wingdings</vt:lpstr>
      <vt:lpstr>.VnArabia</vt:lpstr>
      <vt:lpstr>VNI-Times</vt:lpstr>
      <vt:lpstr>1_Default Design</vt:lpstr>
      <vt:lpstr>Microsoft Equation 3.0</vt:lpstr>
      <vt:lpstr>Slide 1</vt:lpstr>
      <vt:lpstr>Slide 2</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HOA</dc:creator>
  <cp:lastModifiedBy>AutoBVT</cp:lastModifiedBy>
  <cp:revision>133</cp:revision>
  <dcterms:created xsi:type="dcterms:W3CDTF">2006-11-16T17:15:24Z</dcterms:created>
  <dcterms:modified xsi:type="dcterms:W3CDTF">2016-04-26T04:21:36Z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